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3"/>
  </p:notesMasterIdLst>
  <p:sldIdLst>
    <p:sldId id="256" r:id="rId2"/>
    <p:sldId id="257" r:id="rId3"/>
    <p:sldId id="261" r:id="rId4"/>
    <p:sldId id="284" r:id="rId5"/>
    <p:sldId id="283" r:id="rId6"/>
    <p:sldId id="287" r:id="rId7"/>
    <p:sldId id="286" r:id="rId8"/>
    <p:sldId id="285" r:id="rId9"/>
    <p:sldId id="282" r:id="rId10"/>
    <p:sldId id="288" r:id="rId11"/>
    <p:sldId id="275" r:id="rId12"/>
    <p:sldId id="280" r:id="rId13"/>
    <p:sldId id="281" r:id="rId14"/>
    <p:sldId id="276" r:id="rId15"/>
    <p:sldId id="265" r:id="rId16"/>
    <p:sldId id="258" r:id="rId17"/>
    <p:sldId id="289" r:id="rId18"/>
    <p:sldId id="290" r:id="rId19"/>
    <p:sldId id="302" r:id="rId20"/>
    <p:sldId id="301" r:id="rId21"/>
    <p:sldId id="303" r:id="rId22"/>
    <p:sldId id="304" r:id="rId23"/>
    <p:sldId id="291" r:id="rId24"/>
    <p:sldId id="293" r:id="rId25"/>
    <p:sldId id="294" r:id="rId26"/>
    <p:sldId id="300" r:id="rId27"/>
    <p:sldId id="297" r:id="rId28"/>
    <p:sldId id="298" r:id="rId29"/>
    <p:sldId id="299" r:id="rId30"/>
    <p:sldId id="296" r:id="rId31"/>
    <p:sldId id="295" r:id="rId32"/>
  </p:sldIdLst>
  <p:sldSz cx="9144000" cy="6858000" type="screen4x3"/>
  <p:notesSz cx="7099300"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102" y="-16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4021138" y="0"/>
            <a:ext cx="3076575" cy="511175"/>
          </a:xfrm>
          <a:prstGeom prst="rect">
            <a:avLst/>
          </a:prstGeom>
        </p:spPr>
        <p:txBody>
          <a:bodyPr vert="horz" lIns="91440" tIns="45720" rIns="91440" bIns="45720" rtlCol="0"/>
          <a:lstStyle>
            <a:lvl1pPr algn="r">
              <a:defRPr sz="1200"/>
            </a:lvl1pPr>
          </a:lstStyle>
          <a:p>
            <a:fld id="{9FD89440-C4FF-43B6-802F-543DF4877ADD}" type="datetimeFigureOut">
              <a:rPr lang="de-DE" smtClean="0"/>
              <a:t>04.01.2016</a:t>
            </a:fld>
            <a:endParaRPr lang="de-DE"/>
          </a:p>
        </p:txBody>
      </p:sp>
      <p:sp>
        <p:nvSpPr>
          <p:cNvPr id="4" name="Folienbildplatzhalt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709613" y="4860925"/>
            <a:ext cx="5680075" cy="4605338"/>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721850"/>
            <a:ext cx="3076575" cy="511175"/>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4021138" y="9721850"/>
            <a:ext cx="3076575" cy="511175"/>
          </a:xfrm>
          <a:prstGeom prst="rect">
            <a:avLst/>
          </a:prstGeom>
        </p:spPr>
        <p:txBody>
          <a:bodyPr vert="horz" lIns="91440" tIns="45720" rIns="91440" bIns="45720" rtlCol="0" anchor="b"/>
          <a:lstStyle>
            <a:lvl1pPr algn="r">
              <a:defRPr sz="1200"/>
            </a:lvl1pPr>
          </a:lstStyle>
          <a:p>
            <a:fld id="{367094E2-A7AD-45FD-B3DC-DFA8591F8895}" type="slidenum">
              <a:rPr lang="de-DE" smtClean="0"/>
              <a:t>‹Nr.›</a:t>
            </a:fld>
            <a:endParaRPr lang="de-D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bwMode="auto">
          <a:noFill/>
          <a:ln>
            <a:solidFill>
              <a:srgbClr val="000000"/>
            </a:solidFill>
            <a:miter lim="800000"/>
            <a:headEnd/>
            <a:tailEnd/>
          </a:ln>
        </p:spPr>
      </p:sp>
      <p:sp>
        <p:nvSpPr>
          <p:cNvPr id="54275"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
        <p:nvSpPr>
          <p:cNvPr id="23556" name="Foliennummernplatzhalter 3"/>
          <p:cNvSpPr>
            <a:spLocks noGrp="1"/>
          </p:cNvSpPr>
          <p:nvPr>
            <p:ph type="sldNum" sz="quarter" idx="5"/>
          </p:nvPr>
        </p:nvSpPr>
        <p:spPr bwMode="auto">
          <a:extLst>
            <a:ext uri="{909E8E84-426E-40DD-AFC4-6F175D3DCCD1}"/>
            <a:ext uri="{91240B29-F687-4F45-9708-019B960494DF}"/>
          </a:extLst>
        </p:spPr>
        <p:txBody>
          <a:bodyPr wrap="square" numCol="1" anchorCtr="0" compatLnSpc="1">
            <a:prstTxWarp prst="textNoShape">
              <a:avLst/>
            </a:prstTxWarp>
          </a:bodyPr>
          <a:lstStyle>
            <a:lvl1pPr>
              <a:defRPr>
                <a:solidFill>
                  <a:schemeClr val="tx1"/>
                </a:solidFill>
                <a:latin typeface="Calibri" pitchFamily="34" charset="0"/>
              </a:defRPr>
            </a:lvl1pPr>
            <a:lvl2pPr marL="742758" indent="-285677">
              <a:defRPr>
                <a:solidFill>
                  <a:schemeClr val="tx1"/>
                </a:solidFill>
                <a:latin typeface="Calibri" pitchFamily="34" charset="0"/>
              </a:defRPr>
            </a:lvl2pPr>
            <a:lvl3pPr marL="1142703" indent="-228541">
              <a:defRPr>
                <a:solidFill>
                  <a:schemeClr val="tx1"/>
                </a:solidFill>
                <a:latin typeface="Calibri" pitchFamily="34" charset="0"/>
              </a:defRPr>
            </a:lvl3pPr>
            <a:lvl4pPr marL="1599785" indent="-228541">
              <a:defRPr>
                <a:solidFill>
                  <a:schemeClr val="tx1"/>
                </a:solidFill>
                <a:latin typeface="Calibri" pitchFamily="34" charset="0"/>
              </a:defRPr>
            </a:lvl4pPr>
            <a:lvl5pPr marL="2056865" indent="-228541">
              <a:defRPr>
                <a:solidFill>
                  <a:schemeClr val="tx1"/>
                </a:solidFill>
                <a:latin typeface="Calibri" pitchFamily="34" charset="0"/>
              </a:defRPr>
            </a:lvl5pPr>
            <a:lvl6pPr marL="2513946" indent="-228541" fontAlgn="base">
              <a:spcBef>
                <a:spcPct val="0"/>
              </a:spcBef>
              <a:spcAft>
                <a:spcPct val="0"/>
              </a:spcAft>
              <a:defRPr>
                <a:solidFill>
                  <a:schemeClr val="tx1"/>
                </a:solidFill>
                <a:latin typeface="Calibri" pitchFamily="34" charset="0"/>
              </a:defRPr>
            </a:lvl6pPr>
            <a:lvl7pPr marL="2971028" indent="-228541" fontAlgn="base">
              <a:spcBef>
                <a:spcPct val="0"/>
              </a:spcBef>
              <a:spcAft>
                <a:spcPct val="0"/>
              </a:spcAft>
              <a:defRPr>
                <a:solidFill>
                  <a:schemeClr val="tx1"/>
                </a:solidFill>
                <a:latin typeface="Calibri" pitchFamily="34" charset="0"/>
              </a:defRPr>
            </a:lvl7pPr>
            <a:lvl8pPr marL="3428110" indent="-228541" fontAlgn="base">
              <a:spcBef>
                <a:spcPct val="0"/>
              </a:spcBef>
              <a:spcAft>
                <a:spcPct val="0"/>
              </a:spcAft>
              <a:defRPr>
                <a:solidFill>
                  <a:schemeClr val="tx1"/>
                </a:solidFill>
                <a:latin typeface="Calibri" pitchFamily="34" charset="0"/>
              </a:defRPr>
            </a:lvl8pPr>
            <a:lvl9pPr marL="3885192" indent="-228541"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ACC89C30-E18F-49F9-8ABF-F9A6C7ECDDD4}" type="slidenum">
              <a:rPr lang="de-DE" smtClean="0"/>
              <a:pPr fontAlgn="base">
                <a:spcBef>
                  <a:spcPct val="0"/>
                </a:spcBef>
                <a:spcAft>
                  <a:spcPct val="0"/>
                </a:spcAft>
                <a:defRPr/>
              </a:pPr>
              <a:t>23</a:t>
            </a:fld>
            <a:endParaRPr lang="de-D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de-DE" smtClean="0"/>
              <a:t>Titelmasterformat durch Klicken bearbeiten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D55374A8-76F5-4C58-86A1-5BAD5DC18D29}" type="datetimeFigureOut">
              <a:rPr lang="de-DE" smtClean="0"/>
              <a:pPr/>
              <a:t>04.01.2016</a:t>
            </a:fld>
            <a:endParaRPr lang="de-DE"/>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de-DE"/>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207E8E0A-78C9-4082-952C-295465A5A9E1}" type="slidenum">
              <a:rPr lang="de-DE" smtClean="0"/>
              <a:pPr/>
              <a:t>‹Nr.›</a:t>
            </a:fld>
            <a:endParaRPr lang="de-DE"/>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3" name="Vertical Text Placehold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fld id="{D55374A8-76F5-4C58-86A1-5BAD5DC18D29}" type="datetimeFigureOut">
              <a:rPr lang="de-DE" smtClean="0"/>
              <a:pPr/>
              <a:t>04.01.2016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07E8E0A-78C9-4082-952C-295465A5A9E1}"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de-DE" smtClean="0"/>
              <a:t>Titelmasterformat durch Klicken bearbeiten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10"/>
          </p:nvPr>
        </p:nvSpPr>
        <p:spPr/>
        <p:txBody>
          <a:bodyPr/>
          <a:lstStyle/>
          <a:p>
            <a:fld id="{D55374A8-76F5-4C58-86A1-5BAD5DC18D29}" type="datetimeFigureOut">
              <a:rPr lang="de-DE" smtClean="0"/>
              <a:pPr/>
              <a:t>04.01.2016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07E8E0A-78C9-4082-952C-295465A5A9E1}" type="slidenum">
              <a:rPr lang="de-DE" smtClean="0"/>
              <a:pPr/>
              <a:t>‹Nr.›</a:t>
            </a:fld>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
        <p:nvSpPr>
          <p:cNvPr id="2" name="Fußzeilenplatzhalter 3"/>
          <p:cNvSpPr>
            <a:spLocks noGrp="1"/>
          </p:cNvSpPr>
          <p:nvPr>
            <p:ph type="ftr" sz="quarter" idx="10"/>
          </p:nvPr>
        </p:nvSpPr>
        <p:spPr/>
        <p:txBody>
          <a:bodyPr/>
          <a:lstStyle>
            <a:lvl1pPr>
              <a:defRPr/>
            </a:lvl1pPr>
          </a:lstStyle>
          <a:p>
            <a:pPr>
              <a:defRPr/>
            </a:pPr>
            <a:r>
              <a:rPr lang="de-DE"/>
              <a:t>Manager- Assecuranz- Compagnie</a:t>
            </a:r>
          </a:p>
        </p:txBody>
      </p:sp>
      <p:sp>
        <p:nvSpPr>
          <p:cNvPr id="3" name="Foliennummernplatzhalter 4"/>
          <p:cNvSpPr>
            <a:spLocks noGrp="1"/>
          </p:cNvSpPr>
          <p:nvPr>
            <p:ph type="sldNum" sz="quarter" idx="11"/>
          </p:nvPr>
        </p:nvSpPr>
        <p:spPr/>
        <p:txBody>
          <a:bodyPr/>
          <a:lstStyle>
            <a:lvl1pPr>
              <a:defRPr/>
            </a:lvl1pPr>
          </a:lstStyle>
          <a:p>
            <a:pPr>
              <a:defRPr/>
            </a:pPr>
            <a:fld id="{2DC7A8AF-83D0-43F4-9791-4659CD3628EF}" type="slidenum">
              <a:rPr lang="de-DE"/>
              <a:pPr>
                <a:defRPr/>
              </a:pPr>
              <a:t>‹Nr.›</a:t>
            </a:fld>
            <a:endParaRPr lang="de-D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3" name="Content Placehold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D55374A8-76F5-4C58-86A1-5BAD5DC18D29}" type="datetimeFigureOut">
              <a:rPr lang="de-DE" smtClean="0"/>
              <a:pPr/>
              <a:t>04.01.2016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07E8E0A-78C9-4082-952C-295465A5A9E1}"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de-DE" smtClean="0"/>
              <a:t>Titelmasterformat durch Klicken bearbeiten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D55374A8-76F5-4C58-86A1-5BAD5DC18D29}" type="datetimeFigureOut">
              <a:rPr lang="de-DE" smtClean="0"/>
              <a:pPr/>
              <a:t>04.01.2016</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07E8E0A-78C9-4082-952C-295465A5A9E1}" type="slidenum">
              <a:rPr lang="de-DE" smtClean="0"/>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5" name="Date Placeholder 4"/>
          <p:cNvSpPr>
            <a:spLocks noGrp="1"/>
          </p:cNvSpPr>
          <p:nvPr>
            <p:ph type="dt" sz="half" idx="10"/>
          </p:nvPr>
        </p:nvSpPr>
        <p:spPr/>
        <p:txBody>
          <a:bodyPr/>
          <a:lstStyle/>
          <a:p>
            <a:fld id="{D55374A8-76F5-4C58-86A1-5BAD5DC18D29}" type="datetimeFigureOut">
              <a:rPr lang="de-DE" smtClean="0"/>
              <a:pPr/>
              <a:t>04.01.2016</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07E8E0A-78C9-4082-952C-295465A5A9E1}" type="slidenum">
              <a:rPr lang="de-DE" smtClean="0"/>
              <a:pPr/>
              <a:t>‹Nr.›</a:t>
            </a:fld>
            <a:endParaRPr lang="de-DE"/>
          </a:p>
        </p:txBody>
      </p:sp>
      <p:sp>
        <p:nvSpPr>
          <p:cNvPr id="9" name="Content Placeholder 8"/>
          <p:cNvSpPr>
            <a:spLocks noGrp="1"/>
          </p:cNvSpPr>
          <p:nvPr>
            <p:ph sz="quarter" idx="13"/>
          </p:nvPr>
        </p:nvSpPr>
        <p:spPr>
          <a:xfrm>
            <a:off x="1042416" y="2313432"/>
            <a:ext cx="3419856" cy="349300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smtClean="0"/>
              <a:t>Titelmasterformat durch Klicken bearbeiten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D55374A8-76F5-4C58-86A1-5BAD5DC18D29}" type="datetimeFigureOut">
              <a:rPr lang="de-DE" smtClean="0"/>
              <a:pPr/>
              <a:t>04.01.2016</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207E8E0A-78C9-4082-952C-295465A5A9E1}"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a:p>
        </p:txBody>
      </p:sp>
      <p:sp>
        <p:nvSpPr>
          <p:cNvPr id="3" name="Date Placeholder 2"/>
          <p:cNvSpPr>
            <a:spLocks noGrp="1"/>
          </p:cNvSpPr>
          <p:nvPr>
            <p:ph type="dt" sz="half" idx="10"/>
          </p:nvPr>
        </p:nvSpPr>
        <p:spPr/>
        <p:txBody>
          <a:bodyPr/>
          <a:lstStyle/>
          <a:p>
            <a:fld id="{D55374A8-76F5-4C58-86A1-5BAD5DC18D29}" type="datetimeFigureOut">
              <a:rPr lang="de-DE" smtClean="0"/>
              <a:pPr/>
              <a:t>04.01.2016</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207E8E0A-78C9-4082-952C-295465A5A9E1}"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374A8-76F5-4C58-86A1-5BAD5DC18D29}" type="datetimeFigureOut">
              <a:rPr lang="de-DE" smtClean="0"/>
              <a:pPr/>
              <a:t>04.01.2016</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207E8E0A-78C9-4082-952C-295465A5A9E1}"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55374A8-76F5-4C58-86A1-5BAD5DC18D29}" type="datetimeFigureOut">
              <a:rPr lang="de-DE" smtClean="0"/>
              <a:pPr/>
              <a:t>04.01.2016</a:t>
            </a:fld>
            <a:endParaRPr lang="de-DE"/>
          </a:p>
        </p:txBody>
      </p:sp>
      <p:sp>
        <p:nvSpPr>
          <p:cNvPr id="7" name="Slide Number Placeholder 6"/>
          <p:cNvSpPr>
            <a:spLocks noGrp="1"/>
          </p:cNvSpPr>
          <p:nvPr>
            <p:ph type="sldNum" sz="quarter" idx="12"/>
          </p:nvPr>
        </p:nvSpPr>
        <p:spPr/>
        <p:txBody>
          <a:bodyPr/>
          <a:lstStyle/>
          <a:p>
            <a:fld id="{207E8E0A-78C9-4082-952C-295465A5A9E1}" type="slidenum">
              <a:rPr lang="de-DE" smtClean="0"/>
              <a:pPr/>
              <a:t>‹Nr.›</a:t>
            </a:fld>
            <a:endParaRPr lang="de-DE"/>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de-DE"/>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de-DE" smtClean="0"/>
              <a:t>Titelmasterformat durch Klicken bearbeiten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de-DE" smtClean="0"/>
              <a:t>Titelmasterformat durch Klicken bearbeiten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D55374A8-76F5-4C58-86A1-5BAD5DC18D29}" type="datetimeFigureOut">
              <a:rPr lang="de-DE" smtClean="0"/>
              <a:pPr/>
              <a:t>04.01.2016</a:t>
            </a:fld>
            <a:endParaRPr lang="de-DE"/>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de-DE"/>
          </a:p>
        </p:txBody>
      </p:sp>
      <p:sp>
        <p:nvSpPr>
          <p:cNvPr id="7" name="Slide Number Placeholder 6"/>
          <p:cNvSpPr>
            <a:spLocks noGrp="1"/>
          </p:cNvSpPr>
          <p:nvPr>
            <p:ph type="sldNum" sz="quarter" idx="12"/>
          </p:nvPr>
        </p:nvSpPr>
        <p:spPr/>
        <p:txBody>
          <a:bodyPr/>
          <a:lstStyle/>
          <a:p>
            <a:fld id="{207E8E0A-78C9-4082-952C-295465A5A9E1}"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alphaModFix amt="44000"/>
          </a:blip>
          <a:srcRect/>
          <a:tile tx="0" ty="0" sx="100000" sy="100000" flip="none" algn="tl"/>
        </a:blipFill>
        <a:effectLst/>
      </p:bgPr>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D55374A8-76F5-4C58-86A1-5BAD5DC18D29}" type="datetimeFigureOut">
              <a:rPr lang="de-DE" smtClean="0"/>
              <a:pPr/>
              <a:t>04.01.2016</a:t>
            </a:fld>
            <a:endParaRPr lang="de-DE"/>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de-DE"/>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207E8E0A-78C9-4082-952C-295465A5A9E1}"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admin.ch/opc/de/classified-compilation/20052154/index.html"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admin.ch/opc/de/classified-compilation/20052154/index.htm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vermittlerregister.info/" TargetMode="External"/><Relationship Id="rId2" Type="http://schemas.openxmlformats.org/officeDocument/2006/relationships/hyperlink" Target="http://www.managerassecuranz.de/eu"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de-DE" sz="2400" dirty="0" smtClean="0"/>
              <a:t>Deckungsumfang der </a:t>
            </a:r>
            <a:r>
              <a:rPr lang="de-DE" sz="2400" dirty="0" smtClean="0"/>
              <a:t>M-A-C Deckung</a:t>
            </a:r>
            <a:endParaRPr lang="de-DE" sz="2400" dirty="0"/>
          </a:p>
        </p:txBody>
      </p:sp>
      <p:sp>
        <p:nvSpPr>
          <p:cNvPr id="3" name="Untertitel 2"/>
          <p:cNvSpPr>
            <a:spLocks noGrp="1"/>
          </p:cNvSpPr>
          <p:nvPr>
            <p:ph type="subTitle" idx="1"/>
          </p:nvPr>
        </p:nvSpPr>
        <p:spPr/>
        <p:txBody>
          <a:bodyPr>
            <a:normAutofit/>
          </a:bodyPr>
          <a:lstStyle/>
          <a:p>
            <a:r>
              <a:rPr lang="de-DE" sz="1400" dirty="0" smtClean="0"/>
              <a:t>Versicherungsschutz für Vermögensschadenrisiken</a:t>
            </a:r>
            <a:endParaRPr lang="de-DE" sz="1400" dirty="0" smtClean="0"/>
          </a:p>
          <a:p>
            <a:endParaRPr lang="de-DE" sz="1400" dirty="0"/>
          </a:p>
        </p:txBody>
      </p:sp>
      <p:sp>
        <p:nvSpPr>
          <p:cNvPr id="5" name="Rechteck 4"/>
          <p:cNvSpPr/>
          <p:nvPr/>
        </p:nvSpPr>
        <p:spPr>
          <a:xfrm flipH="1">
            <a:off x="6804248" y="1772816"/>
            <a:ext cx="1296144" cy="215444"/>
          </a:xfrm>
          <a:prstGeom prst="rect">
            <a:avLst/>
          </a:prstGeom>
        </p:spPr>
        <p:txBody>
          <a:bodyPr wrap="square">
            <a:spAutoFit/>
          </a:bodyPr>
          <a:lstStyle/>
          <a:p>
            <a:r>
              <a:rPr lang="de-DE" sz="800" dirty="0" smtClean="0">
                <a:solidFill>
                  <a:schemeClr val="accent1">
                    <a:lumMod val="40000"/>
                    <a:lumOff val="60000"/>
                  </a:schemeClr>
                </a:solidFill>
              </a:rPr>
              <a:t>© Harald Schaaff 2016</a:t>
            </a:r>
            <a:endParaRPr lang="de-DE" sz="800" dirty="0">
              <a:solidFill>
                <a:schemeClr val="accent1">
                  <a:lumMod val="40000"/>
                  <a:lumOff val="60000"/>
                </a:schemeClr>
              </a:solidFill>
            </a:endParaRPr>
          </a:p>
        </p:txBody>
      </p:sp>
      <p:pic>
        <p:nvPicPr>
          <p:cNvPr id="6" name="Grafik 5" descr="MACNEU2blau.bmp"/>
          <p:cNvPicPr>
            <a:picLocks noChangeAspect="1"/>
          </p:cNvPicPr>
          <p:nvPr/>
        </p:nvPicPr>
        <p:blipFill>
          <a:blip r:embed="rId2" cstate="print"/>
          <a:stretch>
            <a:fillRect/>
          </a:stretch>
        </p:blipFill>
        <p:spPr>
          <a:xfrm>
            <a:off x="7308304" y="188640"/>
            <a:ext cx="683568" cy="227856"/>
          </a:xfrm>
          <a:prstGeom prst="rect">
            <a:avLst/>
          </a:prstGeom>
        </p:spPr>
      </p:pic>
    </p:spTree>
    <p:extLst>
      <p:ext uri="{BB962C8B-B14F-4D97-AF65-F5344CB8AC3E}">
        <p14:creationId xmlns="" xmlns:p14="http://schemas.microsoft.com/office/powerpoint/2010/main" val="23984456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5576" y="692696"/>
            <a:ext cx="7704856" cy="1512168"/>
          </a:xfrm>
        </p:spPr>
        <p:txBody>
          <a:bodyPr>
            <a:noAutofit/>
          </a:bodyPr>
          <a:lstStyle/>
          <a:p>
            <a:r>
              <a:rPr lang="de-DE" sz="3200" dirty="0" smtClean="0"/>
              <a:t>Unsere Lösung für D&amp;O &amp; leitende Angestellte &amp; Beiräte=&gt; ALL- RISIKO- VERSICHERUNG</a:t>
            </a:r>
            <a:endParaRPr lang="de-DE" sz="3200" dirty="0"/>
          </a:p>
        </p:txBody>
      </p:sp>
      <p:sp>
        <p:nvSpPr>
          <p:cNvPr id="3" name="Inhaltsplatzhalter 2"/>
          <p:cNvSpPr>
            <a:spLocks noGrp="1"/>
          </p:cNvSpPr>
          <p:nvPr>
            <p:ph idx="1"/>
          </p:nvPr>
        </p:nvSpPr>
        <p:spPr>
          <a:xfrm>
            <a:off x="1043492" y="2348880"/>
            <a:ext cx="6777317" cy="3483749"/>
          </a:xfrm>
        </p:spPr>
        <p:txBody>
          <a:bodyPr>
            <a:normAutofit fontScale="85000" lnSpcReduction="10000"/>
          </a:bodyPr>
          <a:lstStyle/>
          <a:p>
            <a:pPr marL="263525" lvl="1" indent="-263525">
              <a:buClr>
                <a:schemeClr val="tx1"/>
              </a:buClr>
              <a:buNone/>
              <a:defRPr/>
            </a:pPr>
            <a:r>
              <a:rPr lang="de-DE" sz="2400" dirty="0" smtClean="0">
                <a:solidFill>
                  <a:prstClr val="black"/>
                </a:solidFill>
              </a:rPr>
              <a:t>Der  Versicherer gewährt Deckungsschutz für den Fall, dass </a:t>
            </a:r>
          </a:p>
          <a:p>
            <a:pPr marL="355600" lvl="1" indent="-263525">
              <a:buClr>
                <a:schemeClr val="tx1"/>
              </a:buClr>
              <a:buFont typeface="Wingdings" pitchFamily="2" charset="2"/>
              <a:buChar char="§"/>
              <a:defRPr/>
            </a:pPr>
            <a:r>
              <a:rPr lang="de-DE" sz="2400" dirty="0" smtClean="0">
                <a:solidFill>
                  <a:prstClr val="black"/>
                </a:solidFill>
              </a:rPr>
              <a:t>eines </a:t>
            </a:r>
            <a:r>
              <a:rPr lang="de-DE" sz="2400" dirty="0" smtClean="0">
                <a:solidFill>
                  <a:prstClr val="black"/>
                </a:solidFill>
              </a:rPr>
              <a:t>der versicherten Organ(-</a:t>
            </a:r>
            <a:r>
              <a:rPr lang="de-DE" sz="2400" dirty="0" err="1" smtClean="0">
                <a:solidFill>
                  <a:prstClr val="black"/>
                </a:solidFill>
              </a:rPr>
              <a:t>mitglieder</a:t>
            </a:r>
            <a:r>
              <a:rPr lang="de-DE" sz="2400" dirty="0" smtClean="0">
                <a:solidFill>
                  <a:prstClr val="black"/>
                </a:solidFill>
              </a:rPr>
              <a:t>), leitenden Angestellten oder Beiräten</a:t>
            </a:r>
          </a:p>
          <a:p>
            <a:pPr marL="355600" lvl="1" indent="-263525">
              <a:buClr>
                <a:schemeClr val="tx1"/>
              </a:buClr>
              <a:buFont typeface="Wingdings" pitchFamily="2" charset="2"/>
              <a:buChar char="§"/>
              <a:defRPr/>
            </a:pPr>
            <a:r>
              <a:rPr lang="de-DE" sz="2400" dirty="0" smtClean="0">
                <a:solidFill>
                  <a:prstClr val="black"/>
                </a:solidFill>
              </a:rPr>
              <a:t>wegen einer Pflichtverletzung welche sie bei der Ausübung ihrer Tätigkeit als versichertes Organ (oder Beirat) begangen hat, </a:t>
            </a:r>
          </a:p>
          <a:p>
            <a:pPr marL="355600" lvl="1" indent="-263525">
              <a:buClr>
                <a:schemeClr val="tx1"/>
              </a:buClr>
              <a:buFont typeface="Wingdings" pitchFamily="2" charset="2"/>
              <a:buChar char="§"/>
              <a:defRPr/>
            </a:pPr>
            <a:r>
              <a:rPr lang="de-DE" sz="2400" dirty="0" smtClean="0">
                <a:solidFill>
                  <a:prstClr val="black"/>
                </a:solidFill>
              </a:rPr>
              <a:t>aufgrund von gesetzlichen oder </a:t>
            </a:r>
            <a:r>
              <a:rPr lang="de-DE" sz="2400" dirty="0" err="1" smtClean="0">
                <a:solidFill>
                  <a:prstClr val="black"/>
                </a:solidFill>
              </a:rPr>
              <a:t>richterrechtlichen</a:t>
            </a:r>
            <a:r>
              <a:rPr lang="de-DE" sz="2400" dirty="0" smtClean="0">
                <a:solidFill>
                  <a:prstClr val="black"/>
                </a:solidFill>
              </a:rPr>
              <a:t> Haftpflichtbestimmungen</a:t>
            </a:r>
          </a:p>
          <a:p>
            <a:pPr marL="355600" lvl="1" indent="-263525">
              <a:buClr>
                <a:schemeClr val="tx1"/>
              </a:buClr>
              <a:buFont typeface="Wingdings" pitchFamily="2" charset="2"/>
              <a:buChar char="§"/>
              <a:defRPr/>
            </a:pPr>
            <a:r>
              <a:rPr lang="de-DE" sz="2400" dirty="0" smtClean="0">
                <a:solidFill>
                  <a:prstClr val="black"/>
                </a:solidFill>
              </a:rPr>
              <a:t>für einen Vermögensschaden</a:t>
            </a:r>
          </a:p>
          <a:p>
            <a:pPr marL="355600" lvl="1" indent="-263525">
              <a:buClr>
                <a:schemeClr val="tx1"/>
              </a:buClr>
              <a:buFont typeface="Wingdings" pitchFamily="2" charset="2"/>
              <a:buChar char="§"/>
              <a:defRPr/>
            </a:pPr>
            <a:r>
              <a:rPr lang="de-DE" sz="2400" dirty="0" smtClean="0">
                <a:solidFill>
                  <a:prstClr val="black"/>
                </a:solidFill>
              </a:rPr>
              <a:t>erstmalig in Anspruch genommen wird. (Versicherungsfall) </a:t>
            </a:r>
          </a:p>
          <a:p>
            <a:pPr marL="742950" lvl="1" indent="-285750">
              <a:buClr>
                <a:schemeClr val="tx1"/>
              </a:buClr>
              <a:buFont typeface="Wingdings" pitchFamily="2" charset="2"/>
              <a:buChar char="§"/>
              <a:defRPr/>
            </a:pPr>
            <a:endParaRPr lang="de-DE" sz="2400" dirty="0">
              <a:solidFill>
                <a:prstClr val="black"/>
              </a:solidFill>
            </a:endParaRPr>
          </a:p>
        </p:txBody>
      </p:sp>
      <p:pic>
        <p:nvPicPr>
          <p:cNvPr id="5" name="Grafik 4" descr="MACNEU2blau.bmp"/>
          <p:cNvPicPr>
            <a:picLocks noChangeAspect="1"/>
          </p:cNvPicPr>
          <p:nvPr/>
        </p:nvPicPr>
        <p:blipFill>
          <a:blip r:embed="rId2" cstate="print"/>
          <a:stretch>
            <a:fillRect/>
          </a:stretch>
        </p:blipFill>
        <p:spPr>
          <a:xfrm>
            <a:off x="7236296" y="188640"/>
            <a:ext cx="683568" cy="227856"/>
          </a:xfrm>
          <a:prstGeom prst="rect">
            <a:avLst/>
          </a:prstGeom>
        </p:spPr>
      </p:pic>
    </p:spTree>
    <p:extLst>
      <p:ext uri="{BB962C8B-B14F-4D97-AF65-F5344CB8AC3E}">
        <p14:creationId xmlns="" xmlns:p14="http://schemas.microsoft.com/office/powerpoint/2010/main" val="28059824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43490" y="1027664"/>
            <a:ext cx="7024744" cy="385112"/>
          </a:xfrm>
        </p:spPr>
        <p:txBody>
          <a:bodyPr>
            <a:noAutofit/>
          </a:bodyPr>
          <a:lstStyle/>
          <a:p>
            <a:r>
              <a:rPr lang="de-DE" sz="2800" dirty="0" smtClean="0"/>
              <a:t>Vorsatztaten und Dokumentenverlust</a:t>
            </a:r>
            <a:r>
              <a:rPr lang="de-DE" sz="2800" i="1" dirty="0" smtClean="0">
                <a:solidFill>
                  <a:srgbClr val="92D050"/>
                </a:solidFill>
              </a:rPr>
              <a:t>  </a:t>
            </a:r>
            <a:endParaRPr lang="de-DE" sz="1600" dirty="0">
              <a:solidFill>
                <a:srgbClr val="92D050"/>
              </a:solidFill>
            </a:endParaRPr>
          </a:p>
        </p:txBody>
      </p:sp>
      <p:sp>
        <p:nvSpPr>
          <p:cNvPr id="3" name="Inhaltsplatzhalter 2"/>
          <p:cNvSpPr>
            <a:spLocks noGrp="1"/>
          </p:cNvSpPr>
          <p:nvPr>
            <p:ph idx="1"/>
          </p:nvPr>
        </p:nvSpPr>
        <p:spPr>
          <a:xfrm>
            <a:off x="1043492" y="1556792"/>
            <a:ext cx="6777317" cy="4275837"/>
          </a:xfrm>
        </p:spPr>
        <p:txBody>
          <a:bodyPr>
            <a:normAutofit fontScale="92500" lnSpcReduction="20000"/>
          </a:bodyPr>
          <a:lstStyle/>
          <a:p>
            <a:pPr>
              <a:buFont typeface="Symbol" pitchFamily="18" charset="2"/>
              <a:buChar char="-"/>
              <a:defRPr/>
            </a:pPr>
            <a:r>
              <a:rPr lang="de-DE" dirty="0" smtClean="0"/>
              <a:t>Was tun wenn die Mitarbeiter zu Lasten der Investoren in die eigene Tasche wirtschaften und ihre Firma dafür haftet?</a:t>
            </a:r>
          </a:p>
          <a:p>
            <a:pPr>
              <a:buFont typeface="Symbol" pitchFamily="18" charset="2"/>
              <a:buChar char="-"/>
              <a:defRPr/>
            </a:pPr>
            <a:r>
              <a:rPr lang="de-DE" dirty="0" smtClean="0"/>
              <a:t>Was tun bei Unterschlagung durch Mitarbeiter?</a:t>
            </a:r>
          </a:p>
          <a:p>
            <a:pPr>
              <a:buFont typeface="Symbol" pitchFamily="18" charset="2"/>
              <a:buChar char="-"/>
              <a:defRPr/>
            </a:pPr>
            <a:r>
              <a:rPr lang="de-DE" dirty="0" smtClean="0"/>
              <a:t>Was tun bei Hackerangriffen?</a:t>
            </a:r>
          </a:p>
          <a:p>
            <a:pPr>
              <a:buFont typeface="Symbol" pitchFamily="18" charset="2"/>
              <a:buChar char="-"/>
              <a:defRPr/>
            </a:pPr>
            <a:r>
              <a:rPr lang="de-DE" dirty="0" smtClean="0"/>
              <a:t>Was tun bei Fälschung durch Dritte zu Lasten der Fonds</a:t>
            </a:r>
            <a:r>
              <a:rPr lang="de-DE" dirty="0" smtClean="0"/>
              <a:t>?</a:t>
            </a:r>
          </a:p>
          <a:p>
            <a:pPr>
              <a:buFont typeface="Symbol" pitchFamily="18" charset="2"/>
              <a:buChar char="-"/>
              <a:defRPr/>
            </a:pPr>
            <a:r>
              <a:rPr lang="de-DE" dirty="0" smtClean="0"/>
              <a:t>Was tun beim Verlust von Inhaber-Dokumenten</a:t>
            </a:r>
          </a:p>
          <a:p>
            <a:pPr>
              <a:buNone/>
              <a:defRPr/>
            </a:pPr>
            <a:endParaRPr lang="de-DE" dirty="0" smtClean="0"/>
          </a:p>
          <a:p>
            <a:pPr marL="0" indent="0">
              <a:buNone/>
              <a:defRPr/>
            </a:pPr>
            <a:r>
              <a:rPr lang="de-DE" dirty="0" smtClean="0">
                <a:solidFill>
                  <a:schemeClr val="tx1"/>
                </a:solidFill>
              </a:rPr>
              <a:t>Eine </a:t>
            </a:r>
            <a:r>
              <a:rPr lang="de-DE" dirty="0" smtClean="0">
                <a:solidFill>
                  <a:schemeClr val="tx1"/>
                </a:solidFill>
              </a:rPr>
              <a:t>Haftpflicht oder Büroinhaltsversicherung deckt so etwas nicht</a:t>
            </a:r>
            <a:r>
              <a:rPr lang="de-DE" dirty="0" smtClean="0">
                <a:solidFill>
                  <a:schemeClr val="tx1"/>
                </a:solidFill>
              </a:rPr>
              <a:t>!</a:t>
            </a:r>
          </a:p>
          <a:p>
            <a:pPr marL="0" indent="0">
              <a:buNone/>
              <a:defRPr/>
            </a:pPr>
            <a:r>
              <a:rPr lang="de-DE" dirty="0" smtClean="0">
                <a:solidFill>
                  <a:schemeClr val="tx1"/>
                </a:solidFill>
              </a:rPr>
              <a:t>Jedes vierte Unternehmen in Deutschland wird jährlich Opfer von Mitarbeiterkriminalität.</a:t>
            </a:r>
            <a:endParaRPr lang="de-DE" dirty="0">
              <a:solidFill>
                <a:schemeClr val="tx1"/>
              </a:solidFill>
            </a:endParaRPr>
          </a:p>
        </p:txBody>
      </p:sp>
      <p:pic>
        <p:nvPicPr>
          <p:cNvPr id="5" name="Grafik 4" descr="MACNEU2blau.bmp"/>
          <p:cNvPicPr>
            <a:picLocks noChangeAspect="1"/>
          </p:cNvPicPr>
          <p:nvPr/>
        </p:nvPicPr>
        <p:blipFill>
          <a:blip r:embed="rId2" cstate="print"/>
          <a:stretch>
            <a:fillRect/>
          </a:stretch>
        </p:blipFill>
        <p:spPr>
          <a:xfrm>
            <a:off x="7236296" y="188640"/>
            <a:ext cx="683568" cy="227856"/>
          </a:xfrm>
          <a:prstGeom prst="rect">
            <a:avLst/>
          </a:prstGeom>
        </p:spPr>
      </p:pic>
    </p:spTree>
    <p:extLst>
      <p:ext uri="{BB962C8B-B14F-4D97-AF65-F5344CB8AC3E}">
        <p14:creationId xmlns="" xmlns:p14="http://schemas.microsoft.com/office/powerpoint/2010/main" val="35544636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43490" y="1027664"/>
            <a:ext cx="7024744" cy="961176"/>
          </a:xfrm>
        </p:spPr>
        <p:txBody>
          <a:bodyPr>
            <a:noAutofit/>
          </a:bodyPr>
          <a:lstStyle/>
          <a:p>
            <a:pPr fontAlgn="auto">
              <a:spcBef>
                <a:spcPts val="0"/>
              </a:spcBef>
              <a:spcAft>
                <a:spcPts val="0"/>
              </a:spcAft>
              <a:defRPr/>
            </a:pPr>
            <a:r>
              <a:rPr lang="de-DE" sz="2400" dirty="0" smtClean="0">
                <a:solidFill>
                  <a:schemeClr val="tx1"/>
                </a:solidFill>
              </a:rPr>
              <a:t>Unsere Lösung: Der </a:t>
            </a:r>
            <a:r>
              <a:rPr lang="de-DE" sz="2400" dirty="0" smtClean="0">
                <a:solidFill>
                  <a:schemeClr val="tx1"/>
                </a:solidFill>
              </a:rPr>
              <a:t>Versicherer ersetzt unter anderem unmittelbare Schäden entstanden durch:</a:t>
            </a:r>
            <a:endParaRPr lang="de-DE" sz="2400" dirty="0">
              <a:solidFill>
                <a:schemeClr val="tx1"/>
              </a:solidFill>
            </a:endParaRPr>
          </a:p>
        </p:txBody>
      </p:sp>
      <p:sp>
        <p:nvSpPr>
          <p:cNvPr id="3" name="Inhaltsplatzhalter 2"/>
          <p:cNvSpPr>
            <a:spLocks noGrp="1"/>
          </p:cNvSpPr>
          <p:nvPr>
            <p:ph idx="1"/>
          </p:nvPr>
        </p:nvSpPr>
        <p:spPr/>
        <p:txBody>
          <a:bodyPr>
            <a:normAutofit fontScale="92500" lnSpcReduction="20000"/>
          </a:bodyPr>
          <a:lstStyle/>
          <a:p>
            <a:pPr marL="108000" indent="-108000">
              <a:spcBef>
                <a:spcPts val="0"/>
              </a:spcBef>
              <a:buClr>
                <a:schemeClr val="tx1"/>
              </a:buClr>
              <a:defRPr/>
            </a:pPr>
            <a:r>
              <a:rPr lang="de-DE" dirty="0" smtClean="0">
                <a:solidFill>
                  <a:prstClr val="black"/>
                </a:solidFill>
              </a:rPr>
              <a:t>vorsätzliche, unerlaubte Handlungen von Mitarbeitern </a:t>
            </a:r>
            <a:r>
              <a:rPr lang="de-DE" dirty="0" smtClean="0">
                <a:solidFill>
                  <a:prstClr val="black"/>
                </a:solidFill>
              </a:rPr>
              <a:t>gegen Sie </a:t>
            </a:r>
            <a:r>
              <a:rPr lang="de-DE" dirty="0" smtClean="0">
                <a:solidFill>
                  <a:prstClr val="black"/>
                </a:solidFill>
              </a:rPr>
              <a:t>selbst, Tochterunternehmen, Fonds oder </a:t>
            </a:r>
            <a:r>
              <a:rPr lang="de-DE" dirty="0" smtClean="0">
                <a:solidFill>
                  <a:prstClr val="black"/>
                </a:solidFill>
              </a:rPr>
              <a:t>Vertragspartner (</a:t>
            </a:r>
            <a:r>
              <a:rPr lang="de-DE" dirty="0" smtClean="0">
                <a:solidFill>
                  <a:prstClr val="black"/>
                </a:solidFill>
              </a:rPr>
              <a:t>bei </a:t>
            </a:r>
            <a:r>
              <a:rPr lang="de-DE" dirty="0" err="1" smtClean="0">
                <a:solidFill>
                  <a:prstClr val="black"/>
                </a:solidFill>
              </a:rPr>
              <a:t>Einstandsverpflich-tung</a:t>
            </a:r>
            <a:r>
              <a:rPr lang="de-DE" dirty="0" smtClean="0">
                <a:solidFill>
                  <a:prstClr val="black"/>
                </a:solidFill>
              </a:rPr>
              <a:t>)</a:t>
            </a:r>
            <a:r>
              <a:rPr lang="de-DE" dirty="0" smtClean="0">
                <a:solidFill>
                  <a:prstClr val="black"/>
                </a:solidFill>
              </a:rPr>
              <a:t> </a:t>
            </a:r>
            <a:r>
              <a:rPr lang="de-DE" sz="1600" dirty="0" smtClean="0">
                <a:solidFill>
                  <a:prstClr val="black"/>
                </a:solidFill>
              </a:rPr>
              <a:t>Mitarbeiter sind alle Personen, die für die Unternehmensgruppe tätig sind, außer den Inhabern (ab 20 % Anteil</a:t>
            </a:r>
            <a:r>
              <a:rPr lang="de-DE" sz="1600" dirty="0" smtClean="0">
                <a:solidFill>
                  <a:prstClr val="black"/>
                </a:solidFill>
              </a:rPr>
              <a:t>)</a:t>
            </a:r>
            <a:endParaRPr lang="de-DE" dirty="0" smtClean="0">
              <a:solidFill>
                <a:prstClr val="black"/>
              </a:solidFill>
            </a:endParaRPr>
          </a:p>
          <a:p>
            <a:pPr marL="108000" indent="-108000" fontAlgn="auto">
              <a:spcBef>
                <a:spcPts val="0"/>
              </a:spcBef>
              <a:spcAft>
                <a:spcPts val="0"/>
              </a:spcAft>
              <a:buClr>
                <a:schemeClr val="tx1"/>
              </a:buClr>
              <a:defRPr/>
            </a:pPr>
            <a:endParaRPr lang="de-DE" dirty="0" smtClean="0">
              <a:solidFill>
                <a:prstClr val="black"/>
              </a:solidFill>
            </a:endParaRPr>
          </a:p>
          <a:p>
            <a:pPr marL="108000" indent="-108000" fontAlgn="auto">
              <a:spcBef>
                <a:spcPts val="0"/>
              </a:spcBef>
              <a:spcAft>
                <a:spcPts val="0"/>
              </a:spcAft>
              <a:buClr>
                <a:schemeClr val="tx1"/>
              </a:buClr>
              <a:defRPr/>
            </a:pPr>
            <a:r>
              <a:rPr lang="de-DE" dirty="0" smtClean="0">
                <a:solidFill>
                  <a:prstClr val="black"/>
                </a:solidFill>
              </a:rPr>
              <a:t>Hacker mit Bereicherungsabsicht</a:t>
            </a:r>
          </a:p>
          <a:p>
            <a:pPr marL="108000" indent="-108000" fontAlgn="auto">
              <a:spcBef>
                <a:spcPts val="0"/>
              </a:spcBef>
              <a:spcAft>
                <a:spcPts val="0"/>
              </a:spcAft>
              <a:buClr>
                <a:schemeClr val="tx1"/>
              </a:buClr>
              <a:defRPr/>
            </a:pPr>
            <a:endParaRPr lang="de-DE" dirty="0" smtClean="0">
              <a:solidFill>
                <a:prstClr val="black"/>
              </a:solidFill>
            </a:endParaRPr>
          </a:p>
          <a:p>
            <a:pPr marL="108000" indent="-108000" fontAlgn="auto">
              <a:spcBef>
                <a:spcPts val="0"/>
              </a:spcBef>
              <a:spcAft>
                <a:spcPts val="0"/>
              </a:spcAft>
              <a:buClr>
                <a:schemeClr val="tx1"/>
              </a:buClr>
              <a:defRPr/>
            </a:pPr>
            <a:r>
              <a:rPr lang="de-DE" dirty="0" smtClean="0">
                <a:solidFill>
                  <a:prstClr val="black"/>
                </a:solidFill>
              </a:rPr>
              <a:t>(</a:t>
            </a:r>
            <a:r>
              <a:rPr lang="de-DE" dirty="0" smtClean="0">
                <a:solidFill>
                  <a:prstClr val="black"/>
                </a:solidFill>
              </a:rPr>
              <a:t>Fälschung oder Urkundenunterdrückung mit Bereicherungsabsicht</a:t>
            </a:r>
            <a:r>
              <a:rPr lang="de-DE" dirty="0" smtClean="0">
                <a:solidFill>
                  <a:prstClr val="black"/>
                </a:solidFill>
              </a:rPr>
              <a:t>)</a:t>
            </a:r>
          </a:p>
          <a:p>
            <a:pPr marL="108000" indent="-108000" fontAlgn="auto">
              <a:spcBef>
                <a:spcPts val="0"/>
              </a:spcBef>
              <a:spcAft>
                <a:spcPts val="0"/>
              </a:spcAft>
              <a:buClr>
                <a:schemeClr val="tx1"/>
              </a:buClr>
              <a:buNone/>
              <a:defRPr/>
            </a:pPr>
            <a:endParaRPr lang="de-DE" dirty="0" smtClean="0">
              <a:solidFill>
                <a:prstClr val="black"/>
              </a:solidFill>
            </a:endParaRPr>
          </a:p>
          <a:p>
            <a:pPr marL="108000" indent="-108000" fontAlgn="auto">
              <a:spcBef>
                <a:spcPts val="0"/>
              </a:spcBef>
              <a:spcAft>
                <a:spcPts val="0"/>
              </a:spcAft>
              <a:buClr>
                <a:schemeClr val="tx1"/>
              </a:buClr>
              <a:defRPr/>
            </a:pPr>
            <a:r>
              <a:rPr lang="de-DE" dirty="0" smtClean="0">
                <a:solidFill>
                  <a:prstClr val="black"/>
                </a:solidFill>
              </a:rPr>
              <a:t>Verlust von Dokumenten, die Eigentum verbriefen</a:t>
            </a:r>
            <a:endParaRPr lang="de-DE" dirty="0" smtClean="0">
              <a:solidFill>
                <a:prstClr val="black"/>
              </a:solidFill>
            </a:endParaRPr>
          </a:p>
        </p:txBody>
      </p:sp>
      <p:pic>
        <p:nvPicPr>
          <p:cNvPr id="5" name="Grafik 4" descr="MACNEU2blau.bmp"/>
          <p:cNvPicPr>
            <a:picLocks noChangeAspect="1"/>
          </p:cNvPicPr>
          <p:nvPr/>
        </p:nvPicPr>
        <p:blipFill>
          <a:blip r:embed="rId2" cstate="print"/>
          <a:stretch>
            <a:fillRect/>
          </a:stretch>
        </p:blipFill>
        <p:spPr>
          <a:xfrm>
            <a:off x="7308304" y="188640"/>
            <a:ext cx="683568" cy="227856"/>
          </a:xfrm>
          <a:prstGeom prst="rect">
            <a:avLst/>
          </a:prstGeom>
        </p:spPr>
      </p:pic>
    </p:spTree>
    <p:extLst>
      <p:ext uri="{BB962C8B-B14F-4D97-AF65-F5344CB8AC3E}">
        <p14:creationId xmlns="" xmlns:p14="http://schemas.microsoft.com/office/powerpoint/2010/main" val="35544636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solidFill>
                  <a:schemeClr val="accent2">
                    <a:lumMod val="75000"/>
                  </a:schemeClr>
                </a:solidFill>
              </a:rPr>
              <a:t>Wer ist versichert?</a:t>
            </a:r>
            <a:endParaRPr lang="de-DE" dirty="0">
              <a:solidFill>
                <a:schemeClr val="accent2">
                  <a:lumMod val="75000"/>
                </a:schemeClr>
              </a:solidFill>
            </a:endParaRPr>
          </a:p>
        </p:txBody>
      </p:sp>
      <p:sp>
        <p:nvSpPr>
          <p:cNvPr id="3" name="Inhaltsplatzhalter 2"/>
          <p:cNvSpPr>
            <a:spLocks noGrp="1"/>
          </p:cNvSpPr>
          <p:nvPr>
            <p:ph idx="1"/>
          </p:nvPr>
        </p:nvSpPr>
        <p:spPr/>
        <p:txBody>
          <a:bodyPr>
            <a:normAutofit fontScale="77500" lnSpcReduction="20000"/>
          </a:bodyPr>
          <a:lstStyle/>
          <a:p>
            <a:pPr marL="0" indent="0">
              <a:defRPr/>
            </a:pPr>
            <a:r>
              <a:rPr lang="de-DE" dirty="0" smtClean="0"/>
              <a:t>Versicherungsnehmerin und alle Tochterunternehmen und Fonds (auch Joint Ventures Schwesterunternehmen lösbar!)</a:t>
            </a:r>
          </a:p>
          <a:p>
            <a:pPr marL="0" indent="0">
              <a:defRPr/>
            </a:pPr>
            <a:r>
              <a:rPr lang="de-DE" dirty="0" smtClean="0"/>
              <a:t>GmbH &amp; Co. KG - Klausel enthalten</a:t>
            </a:r>
          </a:p>
          <a:p>
            <a:pPr marL="0" indent="0">
              <a:defRPr/>
            </a:pPr>
            <a:r>
              <a:rPr lang="de-DE" dirty="0" smtClean="0"/>
              <a:t>D&amp;O- Teil für leitende Angestellte, Vorstände, Geschäftsführer, Aufsichtsräte, </a:t>
            </a:r>
            <a:r>
              <a:rPr lang="de-DE" dirty="0" smtClean="0"/>
              <a:t>Fonds- Beiräte, geschäftsführende </a:t>
            </a:r>
            <a:r>
              <a:rPr lang="de-DE" dirty="0" smtClean="0"/>
              <a:t>Kommanditisten</a:t>
            </a:r>
            <a:r>
              <a:rPr lang="de-DE" dirty="0" smtClean="0"/>
              <a:t>.</a:t>
            </a:r>
            <a:endParaRPr lang="de-DE" dirty="0" smtClean="0"/>
          </a:p>
          <a:p>
            <a:pPr marL="0" indent="0">
              <a:defRPr/>
            </a:pPr>
            <a:r>
              <a:rPr lang="de-DE" dirty="0" smtClean="0"/>
              <a:t>E&amp;O- Teil für Unternehmen, Organe und alle Mitarbeiter.</a:t>
            </a:r>
          </a:p>
          <a:p>
            <a:pPr marL="0" indent="0">
              <a:defRPr/>
            </a:pPr>
            <a:r>
              <a:rPr lang="de-DE" dirty="0" smtClean="0"/>
              <a:t>Im Vorsatzteil die Unternehmen </a:t>
            </a:r>
            <a:r>
              <a:rPr lang="de-DE" dirty="0" smtClean="0"/>
              <a:t>für Taten von Mitarbeitern + Externen</a:t>
            </a:r>
            <a:r>
              <a:rPr lang="de-DE" dirty="0" smtClean="0"/>
              <a:t>.</a:t>
            </a:r>
          </a:p>
          <a:p>
            <a:pPr marL="0" indent="0">
              <a:defRPr/>
            </a:pPr>
            <a:r>
              <a:rPr lang="de-DE" dirty="0" smtClean="0"/>
              <a:t>Rechtsschutz nach Bedarf</a:t>
            </a:r>
          </a:p>
          <a:p>
            <a:pPr marL="0" indent="0">
              <a:defRPr/>
            </a:pPr>
            <a:r>
              <a:rPr lang="de-DE" dirty="0" smtClean="0"/>
              <a:t>Verbindlicher </a:t>
            </a:r>
            <a:r>
              <a:rPr lang="de-DE" dirty="0" smtClean="0"/>
              <a:t>endgültiger Einschluss neuer, gleichartiger Fonds einfach durch Prospekteinreichung (außer USA/ Kanada).</a:t>
            </a:r>
          </a:p>
          <a:p>
            <a:pPr>
              <a:buNone/>
            </a:pPr>
            <a:endParaRPr lang="de-DE" dirty="0"/>
          </a:p>
        </p:txBody>
      </p:sp>
      <p:pic>
        <p:nvPicPr>
          <p:cNvPr id="4" name="Grafik 3" descr="MACNEU2blau.bmp"/>
          <p:cNvPicPr>
            <a:picLocks noChangeAspect="1"/>
          </p:cNvPicPr>
          <p:nvPr/>
        </p:nvPicPr>
        <p:blipFill>
          <a:blip r:embed="rId2" cstate="print"/>
          <a:stretch>
            <a:fillRect/>
          </a:stretch>
        </p:blipFill>
        <p:spPr>
          <a:xfrm>
            <a:off x="7308304" y="116632"/>
            <a:ext cx="683568" cy="227856"/>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43490" y="1027664"/>
            <a:ext cx="7024744" cy="745152"/>
          </a:xfrm>
        </p:spPr>
        <p:txBody>
          <a:bodyPr>
            <a:noAutofit/>
          </a:bodyPr>
          <a:lstStyle/>
          <a:p>
            <a:r>
              <a:rPr lang="de-DE" sz="2800" dirty="0" smtClean="0"/>
              <a:t>Geltungsbereich</a:t>
            </a:r>
            <a:endParaRPr lang="de-DE" sz="1600" dirty="0"/>
          </a:p>
        </p:txBody>
      </p:sp>
      <p:sp>
        <p:nvSpPr>
          <p:cNvPr id="3" name="Inhaltsplatzhalter 2"/>
          <p:cNvSpPr>
            <a:spLocks noGrp="1"/>
          </p:cNvSpPr>
          <p:nvPr>
            <p:ph idx="1"/>
          </p:nvPr>
        </p:nvSpPr>
        <p:spPr>
          <a:xfrm>
            <a:off x="1043492" y="1916832"/>
            <a:ext cx="6777317" cy="3915797"/>
          </a:xfrm>
        </p:spPr>
        <p:txBody>
          <a:bodyPr>
            <a:normAutofit fontScale="85000" lnSpcReduction="20000"/>
          </a:bodyPr>
          <a:lstStyle/>
          <a:p>
            <a:pPr marL="0" indent="0">
              <a:defRPr/>
            </a:pPr>
            <a:r>
              <a:rPr lang="de-DE" dirty="0" smtClean="0"/>
              <a:t> Deckung </a:t>
            </a:r>
            <a:r>
              <a:rPr lang="de-DE" dirty="0" smtClean="0"/>
              <a:t>gilt weltweit</a:t>
            </a:r>
          </a:p>
          <a:p>
            <a:pPr marL="0" indent="0">
              <a:defRPr/>
            </a:pPr>
            <a:r>
              <a:rPr lang="de-DE" dirty="0" smtClean="0"/>
              <a:t> Versichert sind die Schadenersatzansprüche des Versicherungsjahres (Anspruchsprinzip) in der Haftpflichtdeckung. Auf Wunsch mit vorbeugendem Rechtsschutz oder modifizierter  (erweiterter) Versicherungsfalldefinition</a:t>
            </a:r>
          </a:p>
          <a:p>
            <a:pPr marL="0" indent="0">
              <a:defRPr/>
            </a:pPr>
            <a:r>
              <a:rPr lang="de-DE" dirty="0" smtClean="0"/>
              <a:t>Bis </a:t>
            </a:r>
            <a:r>
              <a:rPr lang="de-DE" dirty="0" smtClean="0"/>
              <a:t>zu unbegrenzte Rückwärtsdeckung</a:t>
            </a:r>
          </a:p>
          <a:p>
            <a:pPr marL="0" indent="0">
              <a:defRPr/>
            </a:pPr>
            <a:r>
              <a:rPr lang="de-DE" dirty="0" smtClean="0"/>
              <a:t>Bis zu 60 Monate Nachhaftung in Haftpflicht</a:t>
            </a:r>
          </a:p>
          <a:p>
            <a:pPr marL="0" indent="0">
              <a:defRPr/>
            </a:pPr>
            <a:r>
              <a:rPr lang="de-DE" dirty="0" err="1" smtClean="0"/>
              <a:t>Laundry</a:t>
            </a:r>
            <a:r>
              <a:rPr lang="de-DE" dirty="0" smtClean="0"/>
              <a:t> List (Möglichkeit zur Meldung vom Fehlern mit dann unbegrenzte Nachmeldefrist)</a:t>
            </a:r>
          </a:p>
          <a:p>
            <a:pPr marL="0" indent="0">
              <a:defRPr/>
            </a:pPr>
            <a:r>
              <a:rPr lang="de-DE" dirty="0" smtClean="0"/>
              <a:t>Schadenentdeckungsprinzip als Versicherungsfall im Vorsatzbereich</a:t>
            </a:r>
          </a:p>
          <a:p>
            <a:pPr marL="0" indent="0">
              <a:defRPr/>
            </a:pPr>
            <a:r>
              <a:rPr lang="de-DE" dirty="0" err="1" smtClean="0"/>
              <a:t>Versehensklausel</a:t>
            </a:r>
            <a:endParaRPr lang="de-DE" dirty="0"/>
          </a:p>
        </p:txBody>
      </p:sp>
      <p:pic>
        <p:nvPicPr>
          <p:cNvPr id="5" name="Grafik 4" descr="MACNEU2blau.bmp"/>
          <p:cNvPicPr>
            <a:picLocks noChangeAspect="1"/>
          </p:cNvPicPr>
          <p:nvPr/>
        </p:nvPicPr>
        <p:blipFill>
          <a:blip r:embed="rId2" cstate="print"/>
          <a:stretch>
            <a:fillRect/>
          </a:stretch>
        </p:blipFill>
        <p:spPr>
          <a:xfrm>
            <a:off x="7308304" y="188640"/>
            <a:ext cx="683568" cy="227856"/>
          </a:xfrm>
          <a:prstGeom prst="rect">
            <a:avLst/>
          </a:prstGeom>
        </p:spPr>
      </p:pic>
    </p:spTree>
    <p:extLst>
      <p:ext uri="{BB962C8B-B14F-4D97-AF65-F5344CB8AC3E}">
        <p14:creationId xmlns="" xmlns:p14="http://schemas.microsoft.com/office/powerpoint/2010/main" val="1808049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3568" y="692696"/>
            <a:ext cx="7384666" cy="936104"/>
          </a:xfrm>
        </p:spPr>
        <p:txBody>
          <a:bodyPr>
            <a:normAutofit/>
          </a:bodyPr>
          <a:lstStyle/>
          <a:p>
            <a:r>
              <a:rPr lang="de-DE" sz="2200" dirty="0" smtClean="0"/>
              <a:t>Wesentliche Ausnahmen von der ALL-RISIKO-DECKUNG </a:t>
            </a:r>
            <a:br>
              <a:rPr lang="de-DE" sz="2200" dirty="0" smtClean="0"/>
            </a:br>
            <a:r>
              <a:rPr lang="de-DE" sz="2200" dirty="0" smtClean="0"/>
              <a:t>(D&amp;O/ Prospekthaftung/ Fondsverwaltung)</a:t>
            </a:r>
            <a:endParaRPr lang="de-DE" sz="2200" dirty="0"/>
          </a:p>
        </p:txBody>
      </p:sp>
      <p:sp>
        <p:nvSpPr>
          <p:cNvPr id="3" name="Inhaltsplatzhalter 2"/>
          <p:cNvSpPr>
            <a:spLocks noGrp="1"/>
          </p:cNvSpPr>
          <p:nvPr>
            <p:ph idx="1"/>
          </p:nvPr>
        </p:nvSpPr>
        <p:spPr>
          <a:xfrm>
            <a:off x="755576" y="1700808"/>
            <a:ext cx="7065233" cy="4131821"/>
          </a:xfrm>
        </p:spPr>
        <p:txBody>
          <a:bodyPr>
            <a:noAutofit/>
          </a:bodyPr>
          <a:lstStyle/>
          <a:p>
            <a:pPr fontAlgn="auto">
              <a:spcBef>
                <a:spcPts val="0"/>
              </a:spcBef>
              <a:spcAft>
                <a:spcPts val="0"/>
              </a:spcAft>
              <a:defRPr/>
            </a:pPr>
            <a:r>
              <a:rPr lang="de-DE" sz="1800" dirty="0" smtClean="0"/>
              <a:t> </a:t>
            </a:r>
            <a:r>
              <a:rPr lang="de-DE" sz="1800" dirty="0" smtClean="0">
                <a:solidFill>
                  <a:schemeClr val="tx1"/>
                </a:solidFill>
              </a:rPr>
              <a:t>Vorsatz, aber</a:t>
            </a:r>
          </a:p>
          <a:p>
            <a:pPr lvl="1" fontAlgn="auto">
              <a:spcBef>
                <a:spcPts val="0"/>
              </a:spcBef>
              <a:spcAft>
                <a:spcPts val="0"/>
              </a:spcAft>
              <a:buFont typeface="Wingdings" pitchFamily="2" charset="2"/>
              <a:buChar char="§"/>
              <a:defRPr/>
            </a:pPr>
            <a:r>
              <a:rPr lang="de-DE" sz="1800" dirty="0" smtClean="0">
                <a:solidFill>
                  <a:schemeClr val="tx1"/>
                </a:solidFill>
              </a:rPr>
              <a:t>Vorläufiger </a:t>
            </a:r>
            <a:r>
              <a:rPr lang="de-DE" sz="1800" dirty="0" smtClean="0">
                <a:solidFill>
                  <a:schemeClr val="tx1"/>
                </a:solidFill>
              </a:rPr>
              <a:t>Rechtsschutz bis zur Rechtskraft</a:t>
            </a:r>
          </a:p>
          <a:p>
            <a:pPr lvl="1" fontAlgn="auto">
              <a:spcBef>
                <a:spcPts val="0"/>
              </a:spcBef>
              <a:spcAft>
                <a:spcPts val="0"/>
              </a:spcAft>
              <a:buFont typeface="Wingdings" pitchFamily="2" charset="2"/>
              <a:buChar char="§"/>
              <a:defRPr/>
            </a:pPr>
            <a:r>
              <a:rPr lang="de-DE" sz="1800" dirty="0" smtClean="0">
                <a:solidFill>
                  <a:schemeClr val="tx1"/>
                </a:solidFill>
              </a:rPr>
              <a:t>Einschränkende Vorsatzdefinition</a:t>
            </a:r>
            <a:endParaRPr lang="de-DE" sz="1800" dirty="0" smtClean="0">
              <a:solidFill>
                <a:schemeClr val="tx1"/>
              </a:solidFill>
            </a:endParaRPr>
          </a:p>
          <a:p>
            <a:pPr lvl="1" fontAlgn="auto">
              <a:spcBef>
                <a:spcPts val="0"/>
              </a:spcBef>
              <a:spcAft>
                <a:spcPts val="0"/>
              </a:spcAft>
              <a:buFont typeface="Wingdings" pitchFamily="2" charset="2"/>
              <a:buChar char="§"/>
              <a:defRPr/>
            </a:pPr>
            <a:r>
              <a:rPr lang="de-DE" sz="1800" dirty="0" smtClean="0">
                <a:solidFill>
                  <a:schemeClr val="tx1"/>
                </a:solidFill>
              </a:rPr>
              <a:t>Keine </a:t>
            </a:r>
            <a:r>
              <a:rPr lang="de-DE" sz="1800" dirty="0" smtClean="0">
                <a:solidFill>
                  <a:schemeClr val="tx1"/>
                </a:solidFill>
              </a:rPr>
              <a:t>Zurechnung bezgl. natürlicher </a:t>
            </a:r>
            <a:r>
              <a:rPr lang="de-DE" sz="1800" dirty="0" smtClean="0">
                <a:solidFill>
                  <a:schemeClr val="tx1"/>
                </a:solidFill>
              </a:rPr>
              <a:t>Personen</a:t>
            </a:r>
          </a:p>
          <a:p>
            <a:pPr lvl="1" fontAlgn="auto">
              <a:spcBef>
                <a:spcPts val="0"/>
              </a:spcBef>
              <a:spcAft>
                <a:spcPts val="0"/>
              </a:spcAft>
              <a:buFont typeface="Wingdings" pitchFamily="2" charset="2"/>
              <a:buChar char="§"/>
              <a:defRPr/>
            </a:pPr>
            <a:r>
              <a:rPr lang="de-DE" sz="1800" dirty="0" smtClean="0">
                <a:solidFill>
                  <a:schemeClr val="tx1"/>
                </a:solidFill>
              </a:rPr>
              <a:t>Klarstellung zu grober Fahrlässigkeit möglich</a:t>
            </a:r>
            <a:endParaRPr lang="de-DE" sz="1800" dirty="0" smtClean="0">
              <a:solidFill>
                <a:schemeClr val="tx1"/>
              </a:solidFill>
            </a:endParaRPr>
          </a:p>
          <a:p>
            <a:pPr marL="182563" indent="-182563"/>
            <a:r>
              <a:rPr lang="de-DE" sz="1800" dirty="0" smtClean="0">
                <a:solidFill>
                  <a:schemeClr val="tx1"/>
                </a:solidFill>
              </a:rPr>
              <a:t>Rechtswidrige Marktmanipulationen, wobei vorl. Rechtsschutz gewährt wird und Geldwäsche</a:t>
            </a:r>
          </a:p>
          <a:p>
            <a:pPr marL="182563" indent="-182563"/>
            <a:r>
              <a:rPr lang="de-DE" sz="1800" dirty="0" smtClean="0">
                <a:solidFill>
                  <a:schemeClr val="tx1"/>
                </a:solidFill>
              </a:rPr>
              <a:t>In USA/ Kanada =&gt; Punitive oder </a:t>
            </a:r>
            <a:r>
              <a:rPr lang="de-DE" sz="1800" dirty="0" err="1" smtClean="0">
                <a:solidFill>
                  <a:schemeClr val="tx1"/>
                </a:solidFill>
              </a:rPr>
              <a:t>exemplary</a:t>
            </a:r>
            <a:r>
              <a:rPr lang="de-DE" sz="1800" dirty="0" smtClean="0">
                <a:solidFill>
                  <a:schemeClr val="tx1"/>
                </a:solidFill>
              </a:rPr>
              <a:t> </a:t>
            </a:r>
            <a:r>
              <a:rPr lang="de-DE" sz="1800" dirty="0" err="1" smtClean="0">
                <a:solidFill>
                  <a:schemeClr val="tx1"/>
                </a:solidFill>
              </a:rPr>
              <a:t>Damages</a:t>
            </a:r>
            <a:r>
              <a:rPr lang="de-DE" sz="1800" dirty="0" smtClean="0">
                <a:solidFill>
                  <a:schemeClr val="tx1"/>
                </a:solidFill>
              </a:rPr>
              <a:t> + ERISA + RICO + SEC (nur D&amp;O) und Pensionstreuhandhaftpflicht in </a:t>
            </a:r>
            <a:r>
              <a:rPr lang="de-DE" sz="1800" dirty="0" smtClean="0">
                <a:solidFill>
                  <a:schemeClr val="tx1"/>
                </a:solidFill>
              </a:rPr>
              <a:t>GB,USA,CDN</a:t>
            </a:r>
          </a:p>
          <a:p>
            <a:pPr marL="182563" indent="-182563"/>
            <a:r>
              <a:rPr lang="de-DE" sz="1800" dirty="0" smtClean="0">
                <a:solidFill>
                  <a:schemeClr val="tx1"/>
                </a:solidFill>
              </a:rPr>
              <a:t>(Nur D&amp;O) Beschäftigungspraxis (</a:t>
            </a:r>
            <a:r>
              <a:rPr lang="de-DE" sz="1800" dirty="0" err="1" smtClean="0">
                <a:solidFill>
                  <a:schemeClr val="tx1"/>
                </a:solidFill>
              </a:rPr>
              <a:t>Employment</a:t>
            </a:r>
            <a:r>
              <a:rPr lang="de-DE" sz="1800" dirty="0" smtClean="0">
                <a:solidFill>
                  <a:schemeClr val="tx1"/>
                </a:solidFill>
              </a:rPr>
              <a:t> Practice </a:t>
            </a:r>
            <a:r>
              <a:rPr lang="de-DE" sz="1800" dirty="0" err="1" smtClean="0">
                <a:solidFill>
                  <a:schemeClr val="tx1"/>
                </a:solidFill>
              </a:rPr>
              <a:t>Liability</a:t>
            </a:r>
            <a:r>
              <a:rPr lang="de-DE" sz="1800" dirty="0" smtClean="0">
                <a:solidFill>
                  <a:schemeClr val="tx1"/>
                </a:solidFill>
              </a:rPr>
              <a:t>) außerhalb  </a:t>
            </a:r>
            <a:r>
              <a:rPr lang="de-DE" sz="1800" dirty="0" smtClean="0">
                <a:solidFill>
                  <a:schemeClr val="tx1"/>
                </a:solidFill>
              </a:rPr>
              <a:t>D, A, CH, FL, L)</a:t>
            </a:r>
            <a:endParaRPr lang="de-DE" sz="1800" dirty="0" smtClean="0">
              <a:solidFill>
                <a:schemeClr val="tx1"/>
              </a:solidFill>
            </a:endParaRPr>
          </a:p>
          <a:p>
            <a:pPr marL="182563" indent="-182563">
              <a:spcBef>
                <a:spcPts val="0"/>
              </a:spcBef>
              <a:defRPr/>
            </a:pPr>
            <a:r>
              <a:rPr lang="de-DE" sz="1800" dirty="0" smtClean="0">
                <a:solidFill>
                  <a:schemeClr val="tx1"/>
                </a:solidFill>
              </a:rPr>
              <a:t>(Nur D&amp;O) Persönliche Eigenschäden bei Anteil über 50 % </a:t>
            </a:r>
            <a:r>
              <a:rPr lang="de-DE" sz="1800" dirty="0" smtClean="0">
                <a:solidFill>
                  <a:schemeClr val="tx1"/>
                </a:solidFill>
              </a:rPr>
              <a:t>(</a:t>
            </a:r>
            <a:r>
              <a:rPr lang="de-DE" sz="1800" dirty="0" smtClean="0">
                <a:solidFill>
                  <a:schemeClr val="tx1"/>
                </a:solidFill>
              </a:rPr>
              <a:t>eingeschränkt für Insolvenzfall)</a:t>
            </a:r>
          </a:p>
          <a:p>
            <a:pPr marL="0" indent="0">
              <a:buFont typeface="Arial" charset="0"/>
              <a:buChar char="•"/>
            </a:pPr>
            <a:endParaRPr lang="de-DE" sz="2800" dirty="0" smtClean="0">
              <a:solidFill>
                <a:schemeClr val="tx1"/>
              </a:solidFill>
            </a:endParaRPr>
          </a:p>
          <a:p>
            <a:pPr marL="0" indent="0">
              <a:buFont typeface="Arial" charset="0"/>
              <a:buChar char="•"/>
            </a:pPr>
            <a:endParaRPr lang="de-DE" sz="2800" dirty="0" smtClean="0"/>
          </a:p>
          <a:p>
            <a:pPr marL="0" indent="0">
              <a:buFont typeface="Arial" charset="0"/>
              <a:buChar char="•"/>
            </a:pPr>
            <a:endParaRPr lang="de-DE" sz="2800" dirty="0" smtClean="0"/>
          </a:p>
          <a:p>
            <a:pPr marL="0" indent="0">
              <a:buNone/>
            </a:pPr>
            <a:endParaRPr lang="de-DE" sz="1600" dirty="0" smtClean="0"/>
          </a:p>
          <a:p>
            <a:pPr marL="0" indent="0">
              <a:buNone/>
            </a:pPr>
            <a:endParaRPr lang="de-DE" sz="1600" dirty="0" smtClean="0"/>
          </a:p>
        </p:txBody>
      </p:sp>
      <p:pic>
        <p:nvPicPr>
          <p:cNvPr id="5" name="Grafik 4" descr="MACNEU2blau.bmp"/>
          <p:cNvPicPr>
            <a:picLocks noChangeAspect="1"/>
          </p:cNvPicPr>
          <p:nvPr/>
        </p:nvPicPr>
        <p:blipFill>
          <a:blip r:embed="rId2" cstate="print"/>
          <a:stretch>
            <a:fillRect/>
          </a:stretch>
        </p:blipFill>
        <p:spPr>
          <a:xfrm>
            <a:off x="7236296" y="188640"/>
            <a:ext cx="683568" cy="227856"/>
          </a:xfrm>
          <a:prstGeom prst="rect">
            <a:avLst/>
          </a:prstGeom>
        </p:spPr>
      </p:pic>
    </p:spTree>
    <p:extLst>
      <p:ext uri="{BB962C8B-B14F-4D97-AF65-F5344CB8AC3E}">
        <p14:creationId xmlns="" xmlns:p14="http://schemas.microsoft.com/office/powerpoint/2010/main" val="39789004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755576" y="1484784"/>
            <a:ext cx="7931224" cy="4641379"/>
          </a:xfrm>
        </p:spPr>
        <p:txBody>
          <a:bodyPr>
            <a:normAutofit/>
          </a:bodyPr>
          <a:lstStyle/>
          <a:p>
            <a:r>
              <a:rPr lang="de-DE" dirty="0" smtClean="0"/>
              <a:t>Garantien oder Schadenersatzansprüche </a:t>
            </a:r>
            <a:r>
              <a:rPr lang="de-DE" dirty="0" smtClean="0"/>
              <a:t>aufgrund Nichterfüllung, Mindererfüllung oder verspäteter  Erfüllung zwischen  Fonds und Mitversicherten oder Unternehmen, welche mit Mitversicherten seitens Leitung und / oder Kapitalbeteiligung verflochten sind, es sei denn die Investoren haben dies mehrheitlich beschlossen.</a:t>
            </a:r>
          </a:p>
          <a:p>
            <a:pPr fontAlgn="auto">
              <a:spcBef>
                <a:spcPts val="0"/>
              </a:spcBef>
              <a:spcAft>
                <a:spcPts val="0"/>
              </a:spcAft>
              <a:defRPr/>
            </a:pPr>
            <a:r>
              <a:rPr lang="de-DE" dirty="0" smtClean="0">
                <a:solidFill>
                  <a:schemeClr val="tx1"/>
                </a:solidFill>
              </a:rPr>
              <a:t>Schadenersatzansprüche bezüglich </a:t>
            </a:r>
            <a:r>
              <a:rPr lang="de-DE" dirty="0" smtClean="0">
                <a:solidFill>
                  <a:schemeClr val="tx1"/>
                </a:solidFill>
              </a:rPr>
              <a:t>Kapitalmaßnahmen </a:t>
            </a:r>
            <a:r>
              <a:rPr lang="de-DE" dirty="0" smtClean="0">
                <a:solidFill>
                  <a:schemeClr val="tx1"/>
                </a:solidFill>
              </a:rPr>
              <a:t>nach Einwerbung, soweit nicht mehrheitlich beschlossen.</a:t>
            </a:r>
          </a:p>
          <a:p>
            <a:pPr fontAlgn="auto">
              <a:spcBef>
                <a:spcPts val="0"/>
              </a:spcBef>
              <a:spcAft>
                <a:spcPts val="0"/>
              </a:spcAft>
              <a:defRPr/>
            </a:pPr>
            <a:r>
              <a:rPr lang="de-DE" dirty="0" smtClean="0">
                <a:solidFill>
                  <a:schemeClr val="tx1"/>
                </a:solidFill>
              </a:rPr>
              <a:t>Krieg, Bürgerkrieg etc</a:t>
            </a:r>
            <a:r>
              <a:rPr lang="de-DE" dirty="0" smtClean="0">
                <a:solidFill>
                  <a:schemeClr val="tx1"/>
                </a:solidFill>
              </a:rPr>
              <a:t>. </a:t>
            </a:r>
            <a:endParaRPr lang="de-DE" dirty="0" smtClean="0">
              <a:solidFill>
                <a:schemeClr val="tx1"/>
              </a:solidFill>
            </a:endParaRP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dirty="0" smtClean="0"/>
          </a:p>
          <a:p>
            <a:pPr marL="0" lvl="0" indent="0">
              <a:buNone/>
            </a:pPr>
            <a:endParaRPr lang="de-DE" dirty="0" smtClean="0"/>
          </a:p>
          <a:p>
            <a:pPr marL="0" lvl="0" indent="0">
              <a:buNone/>
            </a:pPr>
            <a:endParaRPr lang="de-DE" dirty="0"/>
          </a:p>
          <a:p>
            <a:endParaRPr lang="de-DE" dirty="0"/>
          </a:p>
        </p:txBody>
      </p:sp>
      <p:pic>
        <p:nvPicPr>
          <p:cNvPr id="5" name="Grafik 4" descr="MACNEU2blau.bmp"/>
          <p:cNvPicPr>
            <a:picLocks noChangeAspect="1"/>
          </p:cNvPicPr>
          <p:nvPr/>
        </p:nvPicPr>
        <p:blipFill>
          <a:blip r:embed="rId2" cstate="print"/>
          <a:stretch>
            <a:fillRect/>
          </a:stretch>
        </p:blipFill>
        <p:spPr>
          <a:xfrm>
            <a:off x="7308304" y="188640"/>
            <a:ext cx="683568" cy="227856"/>
          </a:xfrm>
          <a:prstGeom prst="rect">
            <a:avLst/>
          </a:prstGeom>
        </p:spPr>
      </p:pic>
      <p:sp>
        <p:nvSpPr>
          <p:cNvPr id="4" name="Rechteck 3"/>
          <p:cNvSpPr/>
          <p:nvPr/>
        </p:nvSpPr>
        <p:spPr>
          <a:xfrm>
            <a:off x="755576" y="764704"/>
            <a:ext cx="7560840" cy="769441"/>
          </a:xfrm>
          <a:prstGeom prst="rect">
            <a:avLst/>
          </a:prstGeom>
        </p:spPr>
        <p:txBody>
          <a:bodyPr wrap="square">
            <a:spAutoFit/>
          </a:bodyPr>
          <a:lstStyle/>
          <a:p>
            <a:r>
              <a:rPr lang="de-DE" sz="2200" dirty="0" smtClean="0">
                <a:solidFill>
                  <a:schemeClr val="accent2">
                    <a:lumMod val="75000"/>
                  </a:schemeClr>
                </a:solidFill>
              </a:rPr>
              <a:t>Wesentliche Ausnahmen von der ALL-RISIKO-DECKUNG </a:t>
            </a:r>
            <a:br>
              <a:rPr lang="de-DE" sz="2200" dirty="0" smtClean="0">
                <a:solidFill>
                  <a:schemeClr val="accent2">
                    <a:lumMod val="75000"/>
                  </a:schemeClr>
                </a:solidFill>
              </a:rPr>
            </a:br>
            <a:r>
              <a:rPr lang="de-DE" sz="2200" dirty="0" smtClean="0">
                <a:solidFill>
                  <a:schemeClr val="accent2">
                    <a:lumMod val="75000"/>
                  </a:schemeClr>
                </a:solidFill>
              </a:rPr>
              <a:t>(D&amp;O/ Prospekthaftung/ Fondsverwaltung)</a:t>
            </a:r>
            <a:endParaRPr lang="de-DE" sz="2200" dirty="0">
              <a:solidFill>
                <a:schemeClr val="accent2">
                  <a:lumMod val="75000"/>
                </a:schemeClr>
              </a:solidFill>
            </a:endParaRPr>
          </a:p>
        </p:txBody>
      </p:sp>
    </p:spTree>
    <p:extLst>
      <p:ext uri="{BB962C8B-B14F-4D97-AF65-F5344CB8AC3E}">
        <p14:creationId xmlns="" xmlns:p14="http://schemas.microsoft.com/office/powerpoint/2010/main" val="9776511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323528" y="1628800"/>
            <a:ext cx="8363272" cy="4497363"/>
          </a:xfrm>
        </p:spPr>
        <p:txBody>
          <a:bodyPr>
            <a:normAutofit/>
          </a:bodyPr>
          <a:lstStyle/>
          <a:p>
            <a:pPr lvl="1" fontAlgn="auto">
              <a:spcBef>
                <a:spcPts val="0"/>
              </a:spcBef>
              <a:spcAft>
                <a:spcPts val="0"/>
              </a:spcAft>
              <a:buNone/>
              <a:defRPr/>
            </a:pPr>
            <a:r>
              <a:rPr lang="de-DE" dirty="0" smtClean="0"/>
              <a:t>Generell ausgeschlossen </a:t>
            </a:r>
          </a:p>
          <a:p>
            <a:pPr lvl="1" fontAlgn="auto">
              <a:spcBef>
                <a:spcPts val="0"/>
              </a:spcBef>
              <a:spcAft>
                <a:spcPts val="0"/>
              </a:spcAft>
              <a:buFont typeface="Wingdings" pitchFamily="2" charset="2"/>
              <a:buChar char="§"/>
              <a:defRPr/>
            </a:pPr>
            <a:r>
              <a:rPr lang="de-DE" sz="2000" dirty="0" smtClean="0">
                <a:solidFill>
                  <a:schemeClr val="tx1"/>
                </a:solidFill>
              </a:rPr>
              <a:t>Einschlägig </a:t>
            </a:r>
            <a:r>
              <a:rPr lang="de-DE" sz="2000" dirty="0" smtClean="0">
                <a:solidFill>
                  <a:schemeClr val="tx1"/>
                </a:solidFill>
              </a:rPr>
              <a:t>vorbestrafte Mitarbeiter</a:t>
            </a:r>
          </a:p>
          <a:p>
            <a:pPr lvl="1" fontAlgn="auto">
              <a:spcBef>
                <a:spcPts val="0"/>
              </a:spcBef>
              <a:spcAft>
                <a:spcPts val="0"/>
              </a:spcAft>
              <a:buFont typeface="Wingdings" pitchFamily="2" charset="2"/>
              <a:buChar char="§"/>
              <a:defRPr/>
            </a:pPr>
            <a:r>
              <a:rPr lang="de-DE" sz="2000" dirty="0" smtClean="0">
                <a:solidFill>
                  <a:schemeClr val="tx1"/>
                </a:solidFill>
              </a:rPr>
              <a:t> Feuer- oder Einbruch (separat versicherbar)</a:t>
            </a:r>
          </a:p>
          <a:p>
            <a:pPr lvl="1" fontAlgn="auto">
              <a:spcBef>
                <a:spcPts val="0"/>
              </a:spcBef>
              <a:spcAft>
                <a:spcPts val="0"/>
              </a:spcAft>
              <a:buFont typeface="Wingdings" pitchFamily="2" charset="2"/>
              <a:buChar char="§"/>
              <a:defRPr/>
            </a:pPr>
            <a:r>
              <a:rPr lang="de-DE" sz="2000" dirty="0" smtClean="0">
                <a:solidFill>
                  <a:schemeClr val="tx1"/>
                </a:solidFill>
              </a:rPr>
              <a:t> Diskriminierungen, Betriebsunterbrechungen,  Zölle, Steuern, Abgaben</a:t>
            </a:r>
            <a:r>
              <a:rPr lang="de-DE" sz="2000" dirty="0" smtClean="0">
                <a:solidFill>
                  <a:schemeClr val="tx1"/>
                </a:solidFill>
              </a:rPr>
              <a:t>.</a:t>
            </a:r>
          </a:p>
          <a:p>
            <a:pPr lvl="1" fontAlgn="auto">
              <a:spcBef>
                <a:spcPts val="0"/>
              </a:spcBef>
              <a:spcAft>
                <a:spcPts val="0"/>
              </a:spcAft>
              <a:buFont typeface="Wingdings" pitchFamily="2" charset="2"/>
              <a:buChar char="§"/>
              <a:defRPr/>
            </a:pPr>
            <a:endParaRPr lang="de-DE" sz="2000" dirty="0" smtClean="0">
              <a:solidFill>
                <a:schemeClr val="tx1"/>
              </a:solidFill>
            </a:endParaRPr>
          </a:p>
          <a:p>
            <a:pPr marL="355600" lvl="1" indent="11113" fontAlgn="auto">
              <a:spcBef>
                <a:spcPts val="0"/>
              </a:spcBef>
              <a:spcAft>
                <a:spcPts val="0"/>
              </a:spcAft>
              <a:buNone/>
              <a:defRPr/>
            </a:pPr>
            <a:r>
              <a:rPr lang="de-DE" sz="2000" dirty="0" smtClean="0">
                <a:solidFill>
                  <a:schemeClr val="tx1"/>
                </a:solidFill>
              </a:rPr>
              <a:t>Ausgeschlossen, wenn handelnde Person nicht sich oder einen Dritten rechtswidrig bereichern wollte</a:t>
            </a:r>
            <a:endParaRPr lang="de-DE" dirty="0" smtClean="0">
              <a:solidFill>
                <a:schemeClr val="tx1"/>
              </a:solidFill>
            </a:endParaRPr>
          </a:p>
          <a:p>
            <a:pPr lvl="1">
              <a:spcBef>
                <a:spcPts val="0"/>
              </a:spcBef>
              <a:defRPr/>
            </a:pPr>
            <a:r>
              <a:rPr lang="de-DE" sz="2000" dirty="0" smtClean="0">
                <a:solidFill>
                  <a:schemeClr val="tx1"/>
                </a:solidFill>
              </a:rPr>
              <a:t> Kreditgewährung, Wertpapierhandel, Handel mit Edelmetallen  oder Rechten</a:t>
            </a:r>
          </a:p>
          <a:p>
            <a:pPr lvl="1">
              <a:spcBef>
                <a:spcPts val="0"/>
              </a:spcBef>
              <a:defRPr/>
            </a:pPr>
            <a:r>
              <a:rPr lang="de-DE" sz="2000" dirty="0" smtClean="0">
                <a:solidFill>
                  <a:schemeClr val="tx1"/>
                </a:solidFill>
              </a:rPr>
              <a:t> Täuschung bei Bürgschaft, Stundung, Erlass, Firmen-, Immobilien-,     </a:t>
            </a:r>
          </a:p>
          <a:p>
            <a:pPr lvl="1">
              <a:spcBef>
                <a:spcPts val="0"/>
              </a:spcBef>
              <a:defRPr/>
            </a:pPr>
            <a:r>
              <a:rPr lang="de-DE" sz="2000" dirty="0" smtClean="0">
                <a:solidFill>
                  <a:schemeClr val="tx1"/>
                </a:solidFill>
              </a:rPr>
              <a:t>   Edelsteinkauf oder Konnossement/Frachtbrief.</a:t>
            </a:r>
          </a:p>
          <a:p>
            <a:endParaRPr lang="de-DE" dirty="0" smtClean="0">
              <a:solidFill>
                <a:schemeClr val="tx1"/>
              </a:solidFill>
            </a:endParaRP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dirty="0" smtClean="0"/>
          </a:p>
          <a:p>
            <a:pPr marL="0" lvl="0" indent="0">
              <a:buNone/>
            </a:pPr>
            <a:endParaRPr lang="de-DE" dirty="0" smtClean="0"/>
          </a:p>
          <a:p>
            <a:pPr marL="0" lvl="0" indent="0">
              <a:buNone/>
            </a:pPr>
            <a:endParaRPr lang="de-DE" dirty="0"/>
          </a:p>
          <a:p>
            <a:endParaRPr lang="de-DE" dirty="0"/>
          </a:p>
        </p:txBody>
      </p:sp>
      <p:pic>
        <p:nvPicPr>
          <p:cNvPr id="5" name="Grafik 4" descr="MACNEU2blau.bmp"/>
          <p:cNvPicPr>
            <a:picLocks noChangeAspect="1"/>
          </p:cNvPicPr>
          <p:nvPr/>
        </p:nvPicPr>
        <p:blipFill>
          <a:blip r:embed="rId2" cstate="print"/>
          <a:stretch>
            <a:fillRect/>
          </a:stretch>
        </p:blipFill>
        <p:spPr>
          <a:xfrm>
            <a:off x="7308304" y="188640"/>
            <a:ext cx="683568" cy="227856"/>
          </a:xfrm>
          <a:prstGeom prst="rect">
            <a:avLst/>
          </a:prstGeom>
        </p:spPr>
      </p:pic>
      <p:sp>
        <p:nvSpPr>
          <p:cNvPr id="4" name="Rechteck 3"/>
          <p:cNvSpPr/>
          <p:nvPr/>
        </p:nvSpPr>
        <p:spPr>
          <a:xfrm>
            <a:off x="755576" y="764704"/>
            <a:ext cx="7560840" cy="430887"/>
          </a:xfrm>
          <a:prstGeom prst="rect">
            <a:avLst/>
          </a:prstGeom>
        </p:spPr>
        <p:txBody>
          <a:bodyPr wrap="square">
            <a:spAutoFit/>
          </a:bodyPr>
          <a:lstStyle/>
          <a:p>
            <a:r>
              <a:rPr lang="de-DE" sz="2200" dirty="0" smtClean="0">
                <a:solidFill>
                  <a:schemeClr val="accent2">
                    <a:lumMod val="75000"/>
                  </a:schemeClr>
                </a:solidFill>
              </a:rPr>
              <a:t>Wesentliche Ausnahmen von der </a:t>
            </a:r>
            <a:r>
              <a:rPr lang="de-DE" sz="2200" dirty="0" smtClean="0">
                <a:solidFill>
                  <a:schemeClr val="accent2">
                    <a:lumMod val="75000"/>
                  </a:schemeClr>
                </a:solidFill>
              </a:rPr>
              <a:t>Vorsatzdeckung</a:t>
            </a:r>
            <a:endParaRPr lang="de-DE" sz="2200" dirty="0">
              <a:solidFill>
                <a:schemeClr val="accent2">
                  <a:lumMod val="75000"/>
                </a:schemeClr>
              </a:solidFill>
            </a:endParaRPr>
          </a:p>
        </p:txBody>
      </p:sp>
    </p:spTree>
    <p:extLst>
      <p:ext uri="{BB962C8B-B14F-4D97-AF65-F5344CB8AC3E}">
        <p14:creationId xmlns="" xmlns:p14="http://schemas.microsoft.com/office/powerpoint/2010/main" val="9776511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755576" y="1484784"/>
            <a:ext cx="7931224" cy="4641379"/>
          </a:xfrm>
        </p:spPr>
        <p:txBody>
          <a:bodyPr>
            <a:normAutofit/>
          </a:bodyPr>
          <a:lstStyle/>
          <a:p>
            <a:pPr fontAlgn="auto">
              <a:spcBef>
                <a:spcPts val="0"/>
              </a:spcBef>
              <a:spcAft>
                <a:spcPts val="0"/>
              </a:spcAft>
              <a:defRPr/>
            </a:pPr>
            <a:r>
              <a:rPr lang="de-DE" dirty="0" smtClean="0">
                <a:solidFill>
                  <a:schemeClr val="tx1"/>
                </a:solidFill>
              </a:rPr>
              <a:t>Rechtsschutz </a:t>
            </a:r>
            <a:r>
              <a:rPr lang="de-DE" dirty="0" smtClean="0">
                <a:solidFill>
                  <a:schemeClr val="tx1"/>
                </a:solidFill>
              </a:rPr>
              <a:t>vor </a:t>
            </a:r>
            <a:r>
              <a:rPr lang="de-DE" dirty="0" smtClean="0">
                <a:solidFill>
                  <a:schemeClr val="tx1"/>
                </a:solidFill>
              </a:rPr>
              <a:t>Schadenersatzanspruch</a:t>
            </a:r>
          </a:p>
          <a:p>
            <a:pPr fontAlgn="auto">
              <a:spcBef>
                <a:spcPts val="0"/>
              </a:spcBef>
              <a:spcAft>
                <a:spcPts val="0"/>
              </a:spcAft>
              <a:defRPr/>
            </a:pPr>
            <a:r>
              <a:rPr lang="de-DE" dirty="0" smtClean="0">
                <a:solidFill>
                  <a:schemeClr val="tx1"/>
                </a:solidFill>
              </a:rPr>
              <a:t>Erweiterte Definition Versicherungsfall </a:t>
            </a:r>
            <a:endParaRPr lang="de-DE" dirty="0" smtClean="0">
              <a:solidFill>
                <a:schemeClr val="tx1"/>
              </a:solidFill>
            </a:endParaRPr>
          </a:p>
          <a:p>
            <a:pPr fontAlgn="auto">
              <a:spcBef>
                <a:spcPts val="0"/>
              </a:spcBef>
              <a:spcAft>
                <a:spcPts val="0"/>
              </a:spcAft>
              <a:defRPr/>
            </a:pPr>
            <a:r>
              <a:rPr lang="de-DE" dirty="0" smtClean="0">
                <a:solidFill>
                  <a:schemeClr val="tx1"/>
                </a:solidFill>
              </a:rPr>
              <a:t>Freistellung </a:t>
            </a:r>
            <a:r>
              <a:rPr lang="de-DE" dirty="0" smtClean="0">
                <a:solidFill>
                  <a:schemeClr val="tx1"/>
                </a:solidFill>
              </a:rPr>
              <a:t>Ihrer Vertriebspartner von der Prospekthaftung mit deren (längerer) VerjährungsfristGleichstellung von Rückabwicklungsbegehren nach § 44 BörsG zu Schadenersatzbegehren</a:t>
            </a:r>
          </a:p>
          <a:p>
            <a:pPr fontAlgn="auto">
              <a:spcBef>
                <a:spcPts val="0"/>
              </a:spcBef>
              <a:spcAft>
                <a:spcPts val="0"/>
              </a:spcAft>
              <a:defRPr/>
            </a:pPr>
            <a:r>
              <a:rPr lang="de-DE" dirty="0" smtClean="0">
                <a:solidFill>
                  <a:schemeClr val="tx1"/>
                </a:solidFill>
              </a:rPr>
              <a:t>Strafrechtsschutz</a:t>
            </a:r>
          </a:p>
          <a:p>
            <a:pPr fontAlgn="auto">
              <a:spcBef>
                <a:spcPts val="0"/>
              </a:spcBef>
              <a:spcAft>
                <a:spcPts val="0"/>
              </a:spcAft>
              <a:defRPr/>
            </a:pPr>
            <a:r>
              <a:rPr lang="de-DE" dirty="0" smtClean="0">
                <a:solidFill>
                  <a:schemeClr val="tx1"/>
                </a:solidFill>
              </a:rPr>
              <a:t>Rechtsschutz gegen Aufsicht</a:t>
            </a:r>
          </a:p>
          <a:p>
            <a:pPr fontAlgn="auto">
              <a:spcBef>
                <a:spcPts val="0"/>
              </a:spcBef>
              <a:spcAft>
                <a:spcPts val="0"/>
              </a:spcAft>
              <a:defRPr/>
            </a:pPr>
            <a:r>
              <a:rPr lang="de-DE" dirty="0" smtClean="0">
                <a:solidFill>
                  <a:schemeClr val="tx1"/>
                </a:solidFill>
              </a:rPr>
              <a:t>Freistellung </a:t>
            </a:r>
            <a:r>
              <a:rPr lang="de-DE" dirty="0" smtClean="0">
                <a:solidFill>
                  <a:schemeClr val="tx1"/>
                </a:solidFill>
              </a:rPr>
              <a:t>Ihrer Vertriebspartner von der </a:t>
            </a:r>
            <a:r>
              <a:rPr lang="de-DE" dirty="0" smtClean="0">
                <a:solidFill>
                  <a:schemeClr val="tx1"/>
                </a:solidFill>
              </a:rPr>
              <a:t>Beratungshaftpflicht</a:t>
            </a:r>
          </a:p>
          <a:p>
            <a:pPr fontAlgn="auto">
              <a:spcBef>
                <a:spcPts val="0"/>
              </a:spcBef>
              <a:spcAft>
                <a:spcPts val="0"/>
              </a:spcAft>
              <a:defRPr/>
            </a:pPr>
            <a:r>
              <a:rPr lang="de-DE" dirty="0" smtClean="0">
                <a:solidFill>
                  <a:schemeClr val="tx1"/>
                </a:solidFill>
              </a:rPr>
              <a:t>Zusatzdeckungen D&amp;O</a:t>
            </a:r>
            <a:endParaRPr lang="de-DE" dirty="0" smtClean="0">
              <a:solidFill>
                <a:schemeClr val="tx1"/>
              </a:solidFill>
            </a:endParaRP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dirty="0" smtClean="0"/>
          </a:p>
          <a:p>
            <a:pPr marL="0" lvl="0" indent="0">
              <a:buNone/>
            </a:pPr>
            <a:endParaRPr lang="de-DE" dirty="0" smtClean="0"/>
          </a:p>
          <a:p>
            <a:pPr marL="0" lvl="0" indent="0">
              <a:buNone/>
            </a:pPr>
            <a:endParaRPr lang="de-DE" dirty="0"/>
          </a:p>
          <a:p>
            <a:endParaRPr lang="de-DE" dirty="0"/>
          </a:p>
        </p:txBody>
      </p:sp>
      <p:pic>
        <p:nvPicPr>
          <p:cNvPr id="5" name="Grafik 4" descr="MACNEU2blau.bmp"/>
          <p:cNvPicPr>
            <a:picLocks noChangeAspect="1"/>
          </p:cNvPicPr>
          <p:nvPr/>
        </p:nvPicPr>
        <p:blipFill>
          <a:blip r:embed="rId2" cstate="print"/>
          <a:stretch>
            <a:fillRect/>
          </a:stretch>
        </p:blipFill>
        <p:spPr>
          <a:xfrm>
            <a:off x="7308304" y="188640"/>
            <a:ext cx="683568" cy="227856"/>
          </a:xfrm>
          <a:prstGeom prst="rect">
            <a:avLst/>
          </a:prstGeom>
        </p:spPr>
      </p:pic>
      <p:sp>
        <p:nvSpPr>
          <p:cNvPr id="4" name="Rechteck 3"/>
          <p:cNvSpPr/>
          <p:nvPr/>
        </p:nvSpPr>
        <p:spPr>
          <a:xfrm>
            <a:off x="755576" y="764704"/>
            <a:ext cx="7560840" cy="461665"/>
          </a:xfrm>
          <a:prstGeom prst="rect">
            <a:avLst/>
          </a:prstGeom>
        </p:spPr>
        <p:txBody>
          <a:bodyPr wrap="square">
            <a:spAutoFit/>
          </a:bodyPr>
          <a:lstStyle/>
          <a:p>
            <a:r>
              <a:rPr lang="de-DE" sz="2400" dirty="0" smtClean="0">
                <a:solidFill>
                  <a:schemeClr val="accent2">
                    <a:lumMod val="75000"/>
                  </a:schemeClr>
                </a:solidFill>
              </a:rPr>
              <a:t>Sinnvolle Extras</a:t>
            </a:r>
            <a:endParaRPr lang="de-DE" sz="2200" dirty="0">
              <a:solidFill>
                <a:schemeClr val="accent2">
                  <a:lumMod val="75000"/>
                </a:schemeClr>
              </a:solidFill>
            </a:endParaRPr>
          </a:p>
        </p:txBody>
      </p:sp>
    </p:spTree>
    <p:extLst>
      <p:ext uri="{BB962C8B-B14F-4D97-AF65-F5344CB8AC3E}">
        <p14:creationId xmlns="" xmlns:p14="http://schemas.microsoft.com/office/powerpoint/2010/main" val="9776511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755576" y="1484784"/>
            <a:ext cx="7931224" cy="4641379"/>
          </a:xfrm>
        </p:spPr>
        <p:txBody>
          <a:bodyPr>
            <a:normAutofit/>
          </a:bodyPr>
          <a:lstStyle/>
          <a:p>
            <a:pPr fontAlgn="auto">
              <a:spcBef>
                <a:spcPts val="0"/>
              </a:spcBef>
              <a:spcAft>
                <a:spcPts val="0"/>
              </a:spcAft>
              <a:defRPr/>
            </a:pPr>
            <a:r>
              <a:rPr lang="de-DE" dirty="0" smtClean="0">
                <a:solidFill>
                  <a:schemeClr val="tx1"/>
                </a:solidFill>
              </a:rPr>
              <a:t>Rechtsschutz </a:t>
            </a:r>
            <a:r>
              <a:rPr lang="de-DE" dirty="0" smtClean="0">
                <a:solidFill>
                  <a:schemeClr val="tx1"/>
                </a:solidFill>
              </a:rPr>
              <a:t>vor </a:t>
            </a:r>
            <a:r>
              <a:rPr lang="de-DE" dirty="0" smtClean="0">
                <a:solidFill>
                  <a:schemeClr val="tx1"/>
                </a:solidFill>
              </a:rPr>
              <a:t>Schadenersatzanspruch</a:t>
            </a:r>
          </a:p>
          <a:p>
            <a:pPr fontAlgn="auto">
              <a:spcBef>
                <a:spcPts val="0"/>
              </a:spcBef>
              <a:spcAft>
                <a:spcPts val="0"/>
              </a:spcAft>
              <a:defRPr/>
            </a:pPr>
            <a:r>
              <a:rPr lang="de-DE" dirty="0" smtClean="0">
                <a:solidFill>
                  <a:schemeClr val="tx1"/>
                </a:solidFill>
              </a:rPr>
              <a:t>Erweiterte Definition Versicherungsfall </a:t>
            </a:r>
            <a:endParaRPr lang="de-DE" dirty="0" smtClean="0">
              <a:solidFill>
                <a:schemeClr val="tx1"/>
              </a:solidFill>
            </a:endParaRPr>
          </a:p>
          <a:p>
            <a:pPr fontAlgn="auto">
              <a:spcBef>
                <a:spcPts val="0"/>
              </a:spcBef>
              <a:spcAft>
                <a:spcPts val="0"/>
              </a:spcAft>
              <a:defRPr/>
            </a:pPr>
            <a:r>
              <a:rPr lang="de-DE" dirty="0" smtClean="0">
                <a:solidFill>
                  <a:schemeClr val="tx1"/>
                </a:solidFill>
              </a:rPr>
              <a:t>Freistellung </a:t>
            </a:r>
            <a:r>
              <a:rPr lang="de-DE" dirty="0" smtClean="0">
                <a:solidFill>
                  <a:schemeClr val="tx1"/>
                </a:solidFill>
              </a:rPr>
              <a:t>Ihrer Vertriebspartner von der Prospekthaftung mit deren (längerer) VerjährungsfristGleichstellung von Rückabwicklungsbegehren nach § 44 BörsG zu Schadenersatzbegehren</a:t>
            </a:r>
          </a:p>
          <a:p>
            <a:pPr fontAlgn="auto">
              <a:spcBef>
                <a:spcPts val="0"/>
              </a:spcBef>
              <a:spcAft>
                <a:spcPts val="0"/>
              </a:spcAft>
              <a:defRPr/>
            </a:pPr>
            <a:r>
              <a:rPr lang="de-DE" dirty="0" smtClean="0">
                <a:solidFill>
                  <a:schemeClr val="tx1"/>
                </a:solidFill>
              </a:rPr>
              <a:t>Strafrechtsschutz</a:t>
            </a:r>
          </a:p>
          <a:p>
            <a:pPr fontAlgn="auto">
              <a:spcBef>
                <a:spcPts val="0"/>
              </a:spcBef>
              <a:spcAft>
                <a:spcPts val="0"/>
              </a:spcAft>
              <a:defRPr/>
            </a:pPr>
            <a:r>
              <a:rPr lang="de-DE" dirty="0" smtClean="0">
                <a:solidFill>
                  <a:schemeClr val="tx1"/>
                </a:solidFill>
              </a:rPr>
              <a:t>Rechtsschutz gegen Aufsicht</a:t>
            </a:r>
          </a:p>
          <a:p>
            <a:pPr fontAlgn="auto">
              <a:spcBef>
                <a:spcPts val="0"/>
              </a:spcBef>
              <a:spcAft>
                <a:spcPts val="0"/>
              </a:spcAft>
              <a:defRPr/>
            </a:pPr>
            <a:r>
              <a:rPr lang="de-DE" dirty="0" smtClean="0">
                <a:solidFill>
                  <a:schemeClr val="tx1"/>
                </a:solidFill>
              </a:rPr>
              <a:t>Freistellung </a:t>
            </a:r>
            <a:r>
              <a:rPr lang="de-DE" dirty="0" smtClean="0">
                <a:solidFill>
                  <a:schemeClr val="tx1"/>
                </a:solidFill>
              </a:rPr>
              <a:t>Ihrer Vertriebspartner von der </a:t>
            </a:r>
            <a:r>
              <a:rPr lang="de-DE" dirty="0" smtClean="0">
                <a:solidFill>
                  <a:schemeClr val="tx1"/>
                </a:solidFill>
              </a:rPr>
              <a:t>Beratungshaftpflicht</a:t>
            </a:r>
          </a:p>
          <a:p>
            <a:pPr fontAlgn="auto">
              <a:spcBef>
                <a:spcPts val="0"/>
              </a:spcBef>
              <a:spcAft>
                <a:spcPts val="0"/>
              </a:spcAft>
              <a:defRPr/>
            </a:pPr>
            <a:r>
              <a:rPr lang="de-DE" dirty="0" smtClean="0">
                <a:solidFill>
                  <a:schemeClr val="tx1"/>
                </a:solidFill>
              </a:rPr>
              <a:t>Zusatzdeckungen D&amp;O</a:t>
            </a:r>
            <a:endParaRPr lang="de-DE" dirty="0" smtClean="0">
              <a:solidFill>
                <a:schemeClr val="tx1"/>
              </a:solidFill>
            </a:endParaRP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dirty="0" smtClean="0"/>
          </a:p>
          <a:p>
            <a:pPr marL="0" lvl="0" indent="0">
              <a:buNone/>
            </a:pPr>
            <a:endParaRPr lang="de-DE" dirty="0" smtClean="0"/>
          </a:p>
          <a:p>
            <a:pPr marL="0" lvl="0" indent="0">
              <a:buNone/>
            </a:pPr>
            <a:endParaRPr lang="de-DE" dirty="0"/>
          </a:p>
          <a:p>
            <a:endParaRPr lang="de-DE" dirty="0"/>
          </a:p>
        </p:txBody>
      </p:sp>
      <p:pic>
        <p:nvPicPr>
          <p:cNvPr id="5" name="Grafik 4" descr="MACNEU2blau.bmp"/>
          <p:cNvPicPr>
            <a:picLocks noChangeAspect="1"/>
          </p:cNvPicPr>
          <p:nvPr/>
        </p:nvPicPr>
        <p:blipFill>
          <a:blip r:embed="rId2" cstate="print"/>
          <a:stretch>
            <a:fillRect/>
          </a:stretch>
        </p:blipFill>
        <p:spPr>
          <a:xfrm>
            <a:off x="7308304" y="188640"/>
            <a:ext cx="683568" cy="227856"/>
          </a:xfrm>
          <a:prstGeom prst="rect">
            <a:avLst/>
          </a:prstGeom>
        </p:spPr>
      </p:pic>
      <p:sp>
        <p:nvSpPr>
          <p:cNvPr id="4" name="Rechteck 3"/>
          <p:cNvSpPr/>
          <p:nvPr/>
        </p:nvSpPr>
        <p:spPr>
          <a:xfrm>
            <a:off x="755576" y="764704"/>
            <a:ext cx="7560840" cy="461665"/>
          </a:xfrm>
          <a:prstGeom prst="rect">
            <a:avLst/>
          </a:prstGeom>
        </p:spPr>
        <p:txBody>
          <a:bodyPr wrap="square">
            <a:spAutoFit/>
          </a:bodyPr>
          <a:lstStyle/>
          <a:p>
            <a:r>
              <a:rPr lang="de-DE" sz="2400" dirty="0" smtClean="0">
                <a:solidFill>
                  <a:schemeClr val="accent2">
                    <a:lumMod val="75000"/>
                  </a:schemeClr>
                </a:solidFill>
              </a:rPr>
              <a:t>Sinnvolle Extras</a:t>
            </a:r>
            <a:endParaRPr lang="de-DE" sz="2200" dirty="0">
              <a:solidFill>
                <a:schemeClr val="accent2">
                  <a:lumMod val="75000"/>
                </a:schemeClr>
              </a:solidFill>
            </a:endParaRPr>
          </a:p>
        </p:txBody>
      </p:sp>
    </p:spTree>
    <p:extLst>
      <p:ext uri="{BB962C8B-B14F-4D97-AF65-F5344CB8AC3E}">
        <p14:creationId xmlns="" xmlns:p14="http://schemas.microsoft.com/office/powerpoint/2010/main" val="9776511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43490" y="548680"/>
            <a:ext cx="7024744" cy="1224136"/>
          </a:xfrm>
        </p:spPr>
        <p:txBody>
          <a:bodyPr>
            <a:normAutofit/>
          </a:bodyPr>
          <a:lstStyle/>
          <a:p>
            <a:r>
              <a:rPr lang="de-DE" dirty="0" smtClean="0"/>
              <a:t>Über MAC</a:t>
            </a:r>
            <a:endParaRPr lang="de-DE" dirty="0"/>
          </a:p>
        </p:txBody>
      </p:sp>
      <p:sp>
        <p:nvSpPr>
          <p:cNvPr id="3" name="Inhaltsplatzhalter 2"/>
          <p:cNvSpPr>
            <a:spLocks noGrp="1"/>
          </p:cNvSpPr>
          <p:nvPr>
            <p:ph idx="1"/>
          </p:nvPr>
        </p:nvSpPr>
        <p:spPr>
          <a:xfrm>
            <a:off x="1043492" y="1988840"/>
            <a:ext cx="6777317" cy="3843789"/>
          </a:xfrm>
        </p:spPr>
        <p:txBody>
          <a:bodyPr>
            <a:normAutofit lnSpcReduction="10000"/>
          </a:bodyPr>
          <a:lstStyle/>
          <a:p>
            <a:pPr fontAlgn="auto">
              <a:spcBef>
                <a:spcPts val="0"/>
              </a:spcBef>
              <a:spcAft>
                <a:spcPts val="0"/>
              </a:spcAft>
              <a:defRPr/>
            </a:pPr>
            <a:r>
              <a:rPr lang="de-DE" dirty="0" smtClean="0">
                <a:solidFill>
                  <a:schemeClr val="tx1"/>
                </a:solidFill>
              </a:rPr>
              <a:t>Wir sind ein </a:t>
            </a:r>
            <a:r>
              <a:rPr lang="de-DE" b="1" dirty="0" smtClean="0">
                <a:solidFill>
                  <a:schemeClr val="tx1"/>
                </a:solidFill>
              </a:rPr>
              <a:t>Lloyds </a:t>
            </a:r>
            <a:r>
              <a:rPr lang="de-DE" b="1" dirty="0" err="1" smtClean="0">
                <a:solidFill>
                  <a:schemeClr val="tx1"/>
                </a:solidFill>
              </a:rPr>
              <a:t>Assekuradeur</a:t>
            </a:r>
            <a:r>
              <a:rPr lang="de-DE" dirty="0" smtClean="0">
                <a:solidFill>
                  <a:schemeClr val="tx1"/>
                </a:solidFill>
              </a:rPr>
              <a:t> mit eigenen exklusiven Premium-Bedingungskonzepten für die speziellen Haftungsrisiken von Fonds- und </a:t>
            </a:r>
            <a:r>
              <a:rPr lang="de-DE" dirty="0" err="1" smtClean="0">
                <a:solidFill>
                  <a:schemeClr val="tx1"/>
                </a:solidFill>
              </a:rPr>
              <a:t>Assetmanagern</a:t>
            </a:r>
            <a:r>
              <a:rPr lang="de-DE" dirty="0" smtClean="0">
                <a:solidFill>
                  <a:schemeClr val="tx1"/>
                </a:solidFill>
              </a:rPr>
              <a:t> und Finanzvertrieben.</a:t>
            </a:r>
          </a:p>
          <a:p>
            <a:pPr fontAlgn="auto">
              <a:spcBef>
                <a:spcPts val="0"/>
              </a:spcBef>
              <a:spcAft>
                <a:spcPts val="0"/>
              </a:spcAft>
              <a:defRPr/>
            </a:pPr>
            <a:r>
              <a:rPr lang="de-DE" dirty="0" smtClean="0">
                <a:solidFill>
                  <a:schemeClr val="tx1"/>
                </a:solidFill>
              </a:rPr>
              <a:t>Wir haben uns auf die </a:t>
            </a:r>
            <a:r>
              <a:rPr lang="de-DE" b="1" dirty="0" smtClean="0">
                <a:solidFill>
                  <a:schemeClr val="tx1"/>
                </a:solidFill>
              </a:rPr>
              <a:t>Haftungs-</a:t>
            </a:r>
            <a:r>
              <a:rPr lang="de-DE" dirty="0" smtClean="0">
                <a:solidFill>
                  <a:schemeClr val="tx1"/>
                </a:solidFill>
              </a:rPr>
              <a:t> und Kriminalitätsrisiken, sowie Rechtsschutz von </a:t>
            </a:r>
            <a:r>
              <a:rPr lang="de-DE" b="1" dirty="0" smtClean="0">
                <a:solidFill>
                  <a:schemeClr val="tx1"/>
                </a:solidFill>
              </a:rPr>
              <a:t>Fondsmanagern</a:t>
            </a:r>
            <a:r>
              <a:rPr lang="de-DE" dirty="0" smtClean="0">
                <a:solidFill>
                  <a:schemeClr val="tx1"/>
                </a:solidFill>
              </a:rPr>
              <a:t>, </a:t>
            </a:r>
            <a:r>
              <a:rPr lang="de-DE" b="1" dirty="0" err="1" smtClean="0">
                <a:solidFill>
                  <a:schemeClr val="tx1"/>
                </a:solidFill>
              </a:rPr>
              <a:t>Assetmanagern</a:t>
            </a:r>
            <a:r>
              <a:rPr lang="de-DE" dirty="0" smtClean="0">
                <a:solidFill>
                  <a:schemeClr val="tx1"/>
                </a:solidFill>
              </a:rPr>
              <a:t> und </a:t>
            </a:r>
            <a:r>
              <a:rPr lang="de-DE" b="1" dirty="0" smtClean="0">
                <a:solidFill>
                  <a:schemeClr val="tx1"/>
                </a:solidFill>
              </a:rPr>
              <a:t>Finanzvertrieben</a:t>
            </a:r>
            <a:r>
              <a:rPr lang="de-DE" dirty="0" smtClean="0">
                <a:solidFill>
                  <a:schemeClr val="tx1"/>
                </a:solidFill>
              </a:rPr>
              <a:t> spezialisiert</a:t>
            </a:r>
            <a:r>
              <a:rPr lang="de-DE" dirty="0" smtClean="0">
                <a:solidFill>
                  <a:schemeClr val="tx1"/>
                </a:solidFill>
              </a:rPr>
              <a:t>.</a:t>
            </a:r>
          </a:p>
          <a:p>
            <a:pPr fontAlgn="auto">
              <a:spcBef>
                <a:spcPts val="0"/>
              </a:spcBef>
              <a:spcAft>
                <a:spcPts val="0"/>
              </a:spcAft>
              <a:defRPr/>
            </a:pPr>
            <a:r>
              <a:rPr lang="de-DE" dirty="0" smtClean="0">
                <a:solidFill>
                  <a:schemeClr val="tx1"/>
                </a:solidFill>
              </a:rPr>
              <a:t>Erheblicher Marktanteil im deutschen Sprachraum</a:t>
            </a:r>
            <a:endParaRPr lang="en-GB" dirty="0" smtClean="0">
              <a:solidFill>
                <a:schemeClr val="tx1"/>
              </a:solidFill>
            </a:endParaRPr>
          </a:p>
          <a:p>
            <a:endParaRPr lang="de-DE" dirty="0"/>
          </a:p>
        </p:txBody>
      </p:sp>
      <p:pic>
        <p:nvPicPr>
          <p:cNvPr id="5" name="Grafik 4" descr="MACNEU2blau.bmp"/>
          <p:cNvPicPr>
            <a:picLocks noChangeAspect="1"/>
          </p:cNvPicPr>
          <p:nvPr/>
        </p:nvPicPr>
        <p:blipFill>
          <a:blip r:embed="rId2" cstate="print"/>
          <a:stretch>
            <a:fillRect/>
          </a:stretch>
        </p:blipFill>
        <p:spPr>
          <a:xfrm>
            <a:off x="7308304" y="188640"/>
            <a:ext cx="683568" cy="227856"/>
          </a:xfrm>
          <a:prstGeom prst="rect">
            <a:avLst/>
          </a:prstGeom>
        </p:spPr>
      </p:pic>
    </p:spTree>
    <p:extLst>
      <p:ext uri="{BB962C8B-B14F-4D97-AF65-F5344CB8AC3E}">
        <p14:creationId xmlns="" xmlns:p14="http://schemas.microsoft.com/office/powerpoint/2010/main" val="20412678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755576" y="1484784"/>
            <a:ext cx="7931224" cy="4641379"/>
          </a:xfrm>
        </p:spPr>
        <p:txBody>
          <a:bodyPr>
            <a:normAutofit fontScale="62500" lnSpcReduction="20000"/>
          </a:bodyPr>
          <a:lstStyle/>
          <a:p>
            <a:pPr fontAlgn="auto">
              <a:spcBef>
                <a:spcPts val="0"/>
              </a:spcBef>
              <a:spcAft>
                <a:spcPts val="600"/>
              </a:spcAft>
              <a:defRPr/>
            </a:pPr>
            <a:r>
              <a:rPr lang="de-DE" sz="2600" dirty="0" smtClean="0">
                <a:solidFill>
                  <a:schemeClr val="tx1"/>
                </a:solidFill>
              </a:rPr>
              <a:t>Ansprüche der Fonds gegen das Fondsmanagerunternehmen</a:t>
            </a:r>
          </a:p>
          <a:p>
            <a:pPr fontAlgn="auto">
              <a:spcBef>
                <a:spcPts val="0"/>
              </a:spcBef>
              <a:spcAft>
                <a:spcPts val="600"/>
              </a:spcAft>
              <a:defRPr/>
            </a:pPr>
            <a:r>
              <a:rPr lang="de-DE" sz="2600" dirty="0" smtClean="0">
                <a:solidFill>
                  <a:schemeClr val="tx1"/>
                </a:solidFill>
              </a:rPr>
              <a:t>Richterrechtliche Haftung (Prospekthaftung im weiteren Sinne/ Beiräte)</a:t>
            </a:r>
          </a:p>
          <a:p>
            <a:pPr fontAlgn="auto">
              <a:spcBef>
                <a:spcPts val="0"/>
              </a:spcBef>
              <a:spcAft>
                <a:spcPts val="600"/>
              </a:spcAft>
              <a:defRPr/>
            </a:pPr>
            <a:r>
              <a:rPr lang="de-DE" sz="2600" dirty="0" smtClean="0">
                <a:solidFill>
                  <a:schemeClr val="tx1"/>
                </a:solidFill>
              </a:rPr>
              <a:t>Imageschonende Schadenregulierung durch Schiedsgerichte und Verzicht auf Gerichts- oder Trennungsklauseln</a:t>
            </a:r>
          </a:p>
          <a:p>
            <a:pPr fontAlgn="auto">
              <a:spcBef>
                <a:spcPts val="0"/>
              </a:spcBef>
              <a:spcAft>
                <a:spcPts val="600"/>
              </a:spcAft>
              <a:defRPr/>
            </a:pPr>
            <a:r>
              <a:rPr lang="de-DE" sz="2600" dirty="0" smtClean="0">
                <a:solidFill>
                  <a:schemeClr val="tx1"/>
                </a:solidFill>
              </a:rPr>
              <a:t>Bei Meldung, unbegrenzte Nachhaftung auch bei Anschlussversicherung</a:t>
            </a:r>
          </a:p>
          <a:p>
            <a:pPr fontAlgn="auto">
              <a:spcBef>
                <a:spcPts val="0"/>
              </a:spcBef>
              <a:spcAft>
                <a:spcPts val="600"/>
              </a:spcAft>
              <a:defRPr/>
            </a:pPr>
            <a:r>
              <a:rPr lang="de-DE" sz="2600" dirty="0" smtClean="0">
                <a:solidFill>
                  <a:schemeClr val="tx1"/>
                </a:solidFill>
              </a:rPr>
              <a:t>Kein Ausschluss von Fehlern der steuerlichen od. rechtlichen Gestaltung</a:t>
            </a:r>
          </a:p>
          <a:p>
            <a:pPr fontAlgn="auto">
              <a:spcBef>
                <a:spcPts val="0"/>
              </a:spcBef>
              <a:spcAft>
                <a:spcPts val="600"/>
              </a:spcAft>
              <a:defRPr/>
            </a:pPr>
            <a:r>
              <a:rPr lang="de-DE" sz="2600" dirty="0" smtClean="0">
                <a:solidFill>
                  <a:schemeClr val="tx1"/>
                </a:solidFill>
              </a:rPr>
              <a:t>Kein Ausschluss bei Insolvenz von Vertragspartnern der Fonds</a:t>
            </a:r>
          </a:p>
          <a:p>
            <a:pPr fontAlgn="auto">
              <a:spcBef>
                <a:spcPts val="0"/>
              </a:spcBef>
              <a:spcAft>
                <a:spcPts val="600"/>
              </a:spcAft>
              <a:defRPr/>
            </a:pPr>
            <a:r>
              <a:rPr lang="de-DE" sz="2600" dirty="0" smtClean="0">
                <a:solidFill>
                  <a:schemeClr val="tx1"/>
                </a:solidFill>
              </a:rPr>
              <a:t>Geschäftsführende Kommanditisten</a:t>
            </a:r>
          </a:p>
          <a:p>
            <a:pPr fontAlgn="auto">
              <a:spcBef>
                <a:spcPts val="0"/>
              </a:spcBef>
              <a:spcAft>
                <a:spcPts val="600"/>
              </a:spcAft>
              <a:defRPr/>
            </a:pPr>
            <a:r>
              <a:rPr lang="de-DE" sz="2600" dirty="0" err="1" smtClean="0">
                <a:solidFill>
                  <a:schemeClr val="tx1"/>
                </a:solidFill>
              </a:rPr>
              <a:t>Kontrollor</a:t>
            </a:r>
            <a:endParaRPr lang="de-DE" sz="2600" dirty="0" smtClean="0">
              <a:solidFill>
                <a:schemeClr val="tx1"/>
              </a:solidFill>
            </a:endParaRPr>
          </a:p>
          <a:p>
            <a:pPr fontAlgn="auto">
              <a:spcBef>
                <a:spcPts val="0"/>
              </a:spcBef>
              <a:spcAft>
                <a:spcPts val="600"/>
              </a:spcAft>
              <a:defRPr/>
            </a:pPr>
            <a:r>
              <a:rPr lang="de-DE" sz="2600" dirty="0" smtClean="0">
                <a:solidFill>
                  <a:schemeClr val="tx1"/>
                </a:solidFill>
              </a:rPr>
              <a:t>Zusatzdeckungen D&amp;O</a:t>
            </a:r>
          </a:p>
          <a:p>
            <a:pPr fontAlgn="auto">
              <a:spcBef>
                <a:spcPts val="0"/>
              </a:spcBef>
              <a:spcAft>
                <a:spcPts val="600"/>
              </a:spcAft>
              <a:defRPr/>
            </a:pPr>
            <a:endParaRPr lang="de-DE" sz="2600" dirty="0" smtClean="0">
              <a:solidFill>
                <a:schemeClr val="tx1"/>
              </a:solidFill>
            </a:endParaRPr>
          </a:p>
          <a:p>
            <a:pPr fontAlgn="auto">
              <a:spcBef>
                <a:spcPts val="0"/>
              </a:spcBef>
              <a:spcAft>
                <a:spcPts val="600"/>
              </a:spcAft>
              <a:defRPr/>
            </a:pPr>
            <a:r>
              <a:rPr lang="de-DE" sz="2600" dirty="0" smtClean="0">
                <a:solidFill>
                  <a:schemeClr val="tx1"/>
                </a:solidFill>
              </a:rPr>
              <a:t>Versicherer </a:t>
            </a:r>
            <a:r>
              <a:rPr lang="de-DE" sz="2600" dirty="0" smtClean="0">
                <a:solidFill>
                  <a:schemeClr val="tx1"/>
                </a:solidFill>
              </a:rPr>
              <a:t>haben </a:t>
            </a:r>
            <a:r>
              <a:rPr lang="de-DE" sz="2600" dirty="0" smtClean="0">
                <a:solidFill>
                  <a:schemeClr val="tx1"/>
                </a:solidFill>
              </a:rPr>
              <a:t>A - </a:t>
            </a:r>
            <a:r>
              <a:rPr lang="de-DE" sz="2600" dirty="0" smtClean="0">
                <a:solidFill>
                  <a:schemeClr val="tx1"/>
                </a:solidFill>
              </a:rPr>
              <a:t>Rating oder besser</a:t>
            </a:r>
          </a:p>
          <a:p>
            <a:pPr fontAlgn="auto">
              <a:spcBef>
                <a:spcPts val="0"/>
              </a:spcBef>
              <a:spcAft>
                <a:spcPts val="600"/>
              </a:spcAft>
              <a:defRPr/>
            </a:pPr>
            <a:r>
              <a:rPr lang="de-DE" sz="2600" dirty="0" smtClean="0">
                <a:solidFill>
                  <a:schemeClr val="tx1"/>
                </a:solidFill>
              </a:rPr>
              <a:t>Lloyds Central Fund mit fast 2,5 Mrd. € als Einlagensicherung</a:t>
            </a:r>
          </a:p>
          <a:p>
            <a:pPr fontAlgn="auto">
              <a:spcBef>
                <a:spcPts val="0"/>
              </a:spcBef>
              <a:spcAft>
                <a:spcPts val="600"/>
              </a:spcAft>
              <a:defRPr/>
            </a:pPr>
            <a:r>
              <a:rPr lang="de-DE" sz="2600" dirty="0" smtClean="0">
                <a:solidFill>
                  <a:schemeClr val="tx1"/>
                </a:solidFill>
              </a:rPr>
              <a:t>Deutschsprachige Police</a:t>
            </a:r>
          </a:p>
          <a:p>
            <a:pPr fontAlgn="auto">
              <a:spcBef>
                <a:spcPts val="0"/>
              </a:spcBef>
              <a:spcAft>
                <a:spcPts val="600"/>
              </a:spcAft>
              <a:defRPr/>
            </a:pPr>
            <a:r>
              <a:rPr lang="de-DE" sz="2600" dirty="0" smtClean="0">
                <a:solidFill>
                  <a:schemeClr val="tx1"/>
                </a:solidFill>
              </a:rPr>
              <a:t>Lokales Recht anwendbar, Lokaler Gerichtsstand </a:t>
            </a:r>
          </a:p>
          <a:p>
            <a:pPr fontAlgn="auto">
              <a:spcBef>
                <a:spcPts val="0"/>
              </a:spcBef>
              <a:spcAft>
                <a:spcPts val="600"/>
              </a:spcAft>
              <a:defRPr/>
            </a:pPr>
            <a:r>
              <a:rPr lang="de-DE" sz="2600" dirty="0" smtClean="0">
                <a:solidFill>
                  <a:schemeClr val="tx1"/>
                </a:solidFill>
              </a:rPr>
              <a:t>Freie Anwaltswahl (Wunschanwalt wird in der Police benannt)</a:t>
            </a: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dirty="0" smtClean="0"/>
          </a:p>
          <a:p>
            <a:pPr marL="0" lvl="0" indent="0">
              <a:buNone/>
            </a:pPr>
            <a:endParaRPr lang="de-DE" dirty="0" smtClean="0"/>
          </a:p>
          <a:p>
            <a:pPr marL="0" lvl="0" indent="0">
              <a:buNone/>
            </a:pPr>
            <a:endParaRPr lang="de-DE" dirty="0"/>
          </a:p>
          <a:p>
            <a:endParaRPr lang="de-DE" dirty="0"/>
          </a:p>
        </p:txBody>
      </p:sp>
      <p:pic>
        <p:nvPicPr>
          <p:cNvPr id="5" name="Grafik 4" descr="MACNEU2blau.bmp"/>
          <p:cNvPicPr>
            <a:picLocks noChangeAspect="1"/>
          </p:cNvPicPr>
          <p:nvPr/>
        </p:nvPicPr>
        <p:blipFill>
          <a:blip r:embed="rId2" cstate="print"/>
          <a:stretch>
            <a:fillRect/>
          </a:stretch>
        </p:blipFill>
        <p:spPr>
          <a:xfrm>
            <a:off x="7308304" y="188640"/>
            <a:ext cx="683568" cy="227856"/>
          </a:xfrm>
          <a:prstGeom prst="rect">
            <a:avLst/>
          </a:prstGeom>
        </p:spPr>
      </p:pic>
      <p:sp>
        <p:nvSpPr>
          <p:cNvPr id="4" name="Rechteck 3"/>
          <p:cNvSpPr/>
          <p:nvPr/>
        </p:nvSpPr>
        <p:spPr>
          <a:xfrm>
            <a:off x="755576" y="764704"/>
            <a:ext cx="7560840" cy="461665"/>
          </a:xfrm>
          <a:prstGeom prst="rect">
            <a:avLst/>
          </a:prstGeom>
        </p:spPr>
        <p:txBody>
          <a:bodyPr wrap="square">
            <a:spAutoFit/>
          </a:bodyPr>
          <a:lstStyle/>
          <a:p>
            <a:r>
              <a:rPr lang="de-DE" sz="2400" dirty="0" smtClean="0">
                <a:solidFill>
                  <a:schemeClr val="accent2">
                    <a:lumMod val="75000"/>
                  </a:schemeClr>
                </a:solidFill>
              </a:rPr>
              <a:t>Highlights</a:t>
            </a:r>
            <a:endParaRPr lang="de-DE" sz="2200" dirty="0">
              <a:solidFill>
                <a:schemeClr val="accent2">
                  <a:lumMod val="75000"/>
                </a:schemeClr>
              </a:solidFill>
            </a:endParaRPr>
          </a:p>
        </p:txBody>
      </p:sp>
    </p:spTree>
    <p:extLst>
      <p:ext uri="{BB962C8B-B14F-4D97-AF65-F5344CB8AC3E}">
        <p14:creationId xmlns="" xmlns:p14="http://schemas.microsoft.com/office/powerpoint/2010/main" val="9776511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755576" y="1484784"/>
            <a:ext cx="7931224" cy="4641379"/>
          </a:xfrm>
        </p:spPr>
        <p:txBody>
          <a:bodyPr>
            <a:normAutofit/>
          </a:bodyPr>
          <a:lstStyle/>
          <a:p>
            <a:pPr fontAlgn="auto">
              <a:spcBef>
                <a:spcPts val="0"/>
              </a:spcBef>
              <a:spcAft>
                <a:spcPts val="0"/>
              </a:spcAft>
              <a:defRPr/>
            </a:pPr>
            <a:r>
              <a:rPr lang="de-DE" sz="2000" dirty="0" smtClean="0">
                <a:solidFill>
                  <a:schemeClr val="tx1"/>
                </a:solidFill>
              </a:rPr>
              <a:t>Deckung für fahrlässige Tatbestände (ohne Vorsatztaten - KAGB </a:t>
            </a:r>
            <a:r>
              <a:rPr lang="de-DE" sz="2000" dirty="0" err="1" smtClean="0">
                <a:solidFill>
                  <a:schemeClr val="tx1"/>
                </a:solidFill>
              </a:rPr>
              <a:t>compliant</a:t>
            </a:r>
            <a:r>
              <a:rPr lang="de-DE" sz="2000" dirty="0" smtClean="0">
                <a:solidFill>
                  <a:schemeClr val="tx1"/>
                </a:solidFill>
              </a:rPr>
              <a:t>)</a:t>
            </a:r>
          </a:p>
          <a:p>
            <a:pPr fontAlgn="auto">
              <a:spcBef>
                <a:spcPts val="0"/>
              </a:spcBef>
              <a:spcAft>
                <a:spcPts val="0"/>
              </a:spcAft>
              <a:defRPr/>
            </a:pPr>
            <a:r>
              <a:rPr lang="de-DE" sz="2000" dirty="0" smtClean="0">
                <a:solidFill>
                  <a:schemeClr val="tx1"/>
                </a:solidFill>
              </a:rPr>
              <a:t>Vorsatzerweiterung und D&amp;O und andere Erweiterungen möglich (bedingt zusätzliche Deckungssummen)</a:t>
            </a:r>
          </a:p>
          <a:p>
            <a:pPr fontAlgn="auto">
              <a:spcBef>
                <a:spcPts val="0"/>
              </a:spcBef>
              <a:spcAft>
                <a:spcPts val="0"/>
              </a:spcAft>
              <a:defRPr/>
            </a:pPr>
            <a:r>
              <a:rPr lang="de-DE" sz="2000" dirty="0" smtClean="0">
                <a:solidFill>
                  <a:schemeClr val="tx1"/>
                </a:solidFill>
              </a:rPr>
              <a:t>Police </a:t>
            </a:r>
            <a:r>
              <a:rPr lang="de-DE" sz="2000" dirty="0" smtClean="0">
                <a:solidFill>
                  <a:schemeClr val="tx1"/>
                </a:solidFill>
              </a:rPr>
              <a:t>für einen oder mehrere Fonds durch Versicherungspool</a:t>
            </a:r>
          </a:p>
          <a:p>
            <a:pPr fontAlgn="auto">
              <a:spcBef>
                <a:spcPts val="0"/>
              </a:spcBef>
              <a:spcAft>
                <a:spcPts val="0"/>
              </a:spcAft>
              <a:defRPr/>
            </a:pPr>
            <a:r>
              <a:rPr lang="de-DE" sz="2000" dirty="0" smtClean="0">
                <a:solidFill>
                  <a:schemeClr val="tx1"/>
                </a:solidFill>
              </a:rPr>
              <a:t>Deckungssumme 10 % der AUM / Kapazität 30 + ca. 70 Mio. </a:t>
            </a:r>
            <a:r>
              <a:rPr lang="de-DE" sz="2000" dirty="0" smtClean="0">
                <a:solidFill>
                  <a:schemeClr val="tx1"/>
                </a:solidFill>
              </a:rPr>
              <a:t>€ </a:t>
            </a:r>
          </a:p>
          <a:p>
            <a:pPr fontAlgn="auto">
              <a:spcBef>
                <a:spcPts val="0"/>
              </a:spcBef>
              <a:spcAft>
                <a:spcPts val="0"/>
              </a:spcAft>
              <a:defRPr/>
            </a:pPr>
            <a:r>
              <a:rPr lang="de-DE" sz="2000" dirty="0" smtClean="0">
                <a:solidFill>
                  <a:schemeClr val="tx1"/>
                </a:solidFill>
              </a:rPr>
              <a:t>Mitversicherung </a:t>
            </a:r>
            <a:r>
              <a:rPr lang="de-DE" sz="2000" dirty="0" smtClean="0">
                <a:solidFill>
                  <a:schemeClr val="tx1"/>
                </a:solidFill>
              </a:rPr>
              <a:t>von Subunternehmern </a:t>
            </a:r>
            <a:r>
              <a:rPr lang="de-DE" sz="2000" dirty="0" smtClean="0">
                <a:solidFill>
                  <a:schemeClr val="tx1"/>
                </a:solidFill>
              </a:rPr>
              <a:t>möglich</a:t>
            </a:r>
            <a:r>
              <a:rPr lang="de-DE" sz="2000" dirty="0" smtClean="0">
                <a:solidFill>
                  <a:schemeClr val="tx1"/>
                </a:solidFill>
              </a:rPr>
              <a:t> (bedingt zusätzliche Deckungssummen)</a:t>
            </a: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dirty="0" smtClean="0"/>
          </a:p>
          <a:p>
            <a:pPr marL="0" lvl="0" indent="0">
              <a:buNone/>
            </a:pPr>
            <a:endParaRPr lang="de-DE" dirty="0" smtClean="0"/>
          </a:p>
          <a:p>
            <a:pPr marL="0" lvl="0" indent="0">
              <a:buNone/>
            </a:pPr>
            <a:endParaRPr lang="de-DE" dirty="0"/>
          </a:p>
          <a:p>
            <a:endParaRPr lang="de-DE" dirty="0"/>
          </a:p>
        </p:txBody>
      </p:sp>
      <p:pic>
        <p:nvPicPr>
          <p:cNvPr id="5" name="Grafik 4" descr="MACNEU2blau.bmp"/>
          <p:cNvPicPr>
            <a:picLocks noChangeAspect="1"/>
          </p:cNvPicPr>
          <p:nvPr/>
        </p:nvPicPr>
        <p:blipFill>
          <a:blip r:embed="rId2" cstate="print"/>
          <a:stretch>
            <a:fillRect/>
          </a:stretch>
        </p:blipFill>
        <p:spPr>
          <a:xfrm>
            <a:off x="7308304" y="188640"/>
            <a:ext cx="683568" cy="227856"/>
          </a:xfrm>
          <a:prstGeom prst="rect">
            <a:avLst/>
          </a:prstGeom>
        </p:spPr>
      </p:pic>
      <p:sp>
        <p:nvSpPr>
          <p:cNvPr id="4" name="Rechteck 3"/>
          <p:cNvSpPr/>
          <p:nvPr/>
        </p:nvSpPr>
        <p:spPr>
          <a:xfrm>
            <a:off x="755576" y="764704"/>
            <a:ext cx="7560840" cy="461665"/>
          </a:xfrm>
          <a:prstGeom prst="rect">
            <a:avLst/>
          </a:prstGeom>
        </p:spPr>
        <p:txBody>
          <a:bodyPr wrap="square">
            <a:spAutoFit/>
          </a:bodyPr>
          <a:lstStyle/>
          <a:p>
            <a:r>
              <a:rPr lang="de-DE" sz="2400" dirty="0" smtClean="0">
                <a:solidFill>
                  <a:schemeClr val="accent2">
                    <a:lumMod val="75000"/>
                  </a:schemeClr>
                </a:solidFill>
              </a:rPr>
              <a:t>Verwahrstellenlösung</a:t>
            </a:r>
            <a:endParaRPr lang="de-DE" sz="2200" dirty="0">
              <a:solidFill>
                <a:schemeClr val="accent2">
                  <a:lumMod val="75000"/>
                </a:schemeClr>
              </a:solidFill>
            </a:endParaRPr>
          </a:p>
        </p:txBody>
      </p:sp>
    </p:spTree>
    <p:extLst>
      <p:ext uri="{BB962C8B-B14F-4D97-AF65-F5344CB8AC3E}">
        <p14:creationId xmlns="" xmlns:p14="http://schemas.microsoft.com/office/powerpoint/2010/main" val="9776511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755576" y="2132856"/>
            <a:ext cx="7931224" cy="3993307"/>
          </a:xfrm>
        </p:spPr>
        <p:txBody>
          <a:bodyPr>
            <a:normAutofit/>
          </a:bodyPr>
          <a:lstStyle/>
          <a:p>
            <a:pPr marL="0" lvl="0" indent="0">
              <a:buNone/>
            </a:pPr>
            <a:r>
              <a:rPr lang="de-DE" b="1" dirty="0" smtClean="0">
                <a:solidFill>
                  <a:schemeClr val="tx1"/>
                </a:solidFill>
              </a:rPr>
              <a:t>Wir versichern alle Vertriebsformen inkl. </a:t>
            </a:r>
            <a:r>
              <a:rPr lang="de-DE" b="1" dirty="0" err="1" smtClean="0">
                <a:solidFill>
                  <a:schemeClr val="tx1"/>
                </a:solidFill>
              </a:rPr>
              <a:t>Crowdfunding</a:t>
            </a:r>
            <a:r>
              <a:rPr lang="de-DE" b="1" dirty="0" smtClean="0">
                <a:solidFill>
                  <a:schemeClr val="tx1"/>
                </a:solidFill>
              </a:rPr>
              <a:t> und den Vertrieb von (fast) allen Produkten aus dem Bereich Geldanlage, Finanzierung, Immobilien und Versicherung, auch </a:t>
            </a:r>
            <a:r>
              <a:rPr lang="de-DE" b="1" dirty="0" err="1" smtClean="0">
                <a:solidFill>
                  <a:schemeClr val="tx1"/>
                </a:solidFill>
              </a:rPr>
              <a:t>Assekuradeure</a:t>
            </a:r>
            <a:r>
              <a:rPr lang="de-DE" b="1" dirty="0" smtClean="0">
                <a:solidFill>
                  <a:schemeClr val="tx1"/>
                </a:solidFill>
              </a:rPr>
              <a:t> inkl. der Nebenrisiken </a:t>
            </a:r>
            <a:r>
              <a:rPr lang="de-DE" b="1" dirty="0" smtClean="0">
                <a:solidFill>
                  <a:schemeClr val="tx1"/>
                </a:solidFill>
              </a:rPr>
              <a:t> Tippgeber, Gutachter, Verbandsfunktionär. </a:t>
            </a:r>
            <a:endParaRPr lang="de-DE" b="1" dirty="0" smtClean="0">
              <a:solidFill>
                <a:schemeClr val="tx1"/>
              </a:solidFill>
            </a:endParaRP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dirty="0" smtClean="0"/>
          </a:p>
          <a:p>
            <a:pPr marL="0" lvl="0" indent="0">
              <a:buNone/>
            </a:pPr>
            <a:endParaRPr lang="de-DE" dirty="0" smtClean="0"/>
          </a:p>
          <a:p>
            <a:pPr marL="0" lvl="0" indent="0">
              <a:buNone/>
            </a:pPr>
            <a:endParaRPr lang="de-DE" dirty="0"/>
          </a:p>
          <a:p>
            <a:endParaRPr lang="de-DE" dirty="0"/>
          </a:p>
        </p:txBody>
      </p:sp>
      <p:pic>
        <p:nvPicPr>
          <p:cNvPr id="5" name="Grafik 4" descr="MACNEU2blau.bmp"/>
          <p:cNvPicPr>
            <a:picLocks noChangeAspect="1"/>
          </p:cNvPicPr>
          <p:nvPr/>
        </p:nvPicPr>
        <p:blipFill>
          <a:blip r:embed="rId2" cstate="print"/>
          <a:stretch>
            <a:fillRect/>
          </a:stretch>
        </p:blipFill>
        <p:spPr>
          <a:xfrm>
            <a:off x="7308304" y="188640"/>
            <a:ext cx="683568" cy="227856"/>
          </a:xfrm>
          <a:prstGeom prst="rect">
            <a:avLst/>
          </a:prstGeom>
        </p:spPr>
      </p:pic>
      <p:sp>
        <p:nvSpPr>
          <p:cNvPr id="4" name="Rechteck 3"/>
          <p:cNvSpPr/>
          <p:nvPr/>
        </p:nvSpPr>
        <p:spPr>
          <a:xfrm>
            <a:off x="755576" y="764704"/>
            <a:ext cx="7560840" cy="584775"/>
          </a:xfrm>
          <a:prstGeom prst="rect">
            <a:avLst/>
          </a:prstGeom>
        </p:spPr>
        <p:txBody>
          <a:bodyPr wrap="square">
            <a:spAutoFit/>
          </a:bodyPr>
          <a:lstStyle/>
          <a:p>
            <a:r>
              <a:rPr lang="de-DE" sz="3200" dirty="0" smtClean="0">
                <a:solidFill>
                  <a:schemeClr val="accent2">
                    <a:lumMod val="75000"/>
                  </a:schemeClr>
                </a:solidFill>
              </a:rPr>
              <a:t>Vertriebsdeckung</a:t>
            </a:r>
            <a:endParaRPr lang="de-DE" sz="3200" dirty="0">
              <a:solidFill>
                <a:schemeClr val="accent2">
                  <a:lumMod val="75000"/>
                </a:schemeClr>
              </a:solidFill>
            </a:endParaRPr>
          </a:p>
        </p:txBody>
      </p:sp>
    </p:spTree>
    <p:extLst>
      <p:ext uri="{BB962C8B-B14F-4D97-AF65-F5344CB8AC3E}">
        <p14:creationId xmlns="" xmlns:p14="http://schemas.microsoft.com/office/powerpoint/2010/main" val="9776511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3933825"/>
            <a:ext cx="9144000" cy="2303463"/>
          </a:xfrm>
          <a:prstGeom prst="rect">
            <a:avLst/>
          </a:prstGeom>
          <a:solidFill>
            <a:srgbClr val="DDDDDD">
              <a:alpha val="36000"/>
            </a:srgb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24579" name="Titel 1"/>
          <p:cNvSpPr>
            <a:spLocks noGrp="1"/>
          </p:cNvSpPr>
          <p:nvPr>
            <p:ph type="ctrTitle" idx="4294967295"/>
          </p:nvPr>
        </p:nvSpPr>
        <p:spPr bwMode="auto">
          <a:xfrm>
            <a:off x="685800" y="4292600"/>
            <a:ext cx="7772400" cy="1152525"/>
          </a:xfrm>
          <a:prstGeom prst="rect">
            <a:avLst/>
          </a:prstGeom>
          <a:noFill/>
          <a:ln>
            <a:miter lim="800000"/>
            <a:headEnd/>
            <a:tailEnd/>
          </a:ln>
        </p:spPr>
        <p:txBody>
          <a:bodyPr/>
          <a:lstStyle/>
          <a:p>
            <a:pPr eaLnBrk="1" hangingPunct="1">
              <a:spcBef>
                <a:spcPts val="600"/>
              </a:spcBef>
            </a:pPr>
            <a:r>
              <a:rPr lang="de-DE" smtClean="0"/>
              <a:t>Rechtsgrundlagen  </a:t>
            </a:r>
          </a:p>
        </p:txBody>
      </p:sp>
      <p:sp>
        <p:nvSpPr>
          <p:cNvPr id="9" name="Titel 1"/>
          <p:cNvSpPr txBox="1">
            <a:spLocks/>
          </p:cNvSpPr>
          <p:nvPr/>
        </p:nvSpPr>
        <p:spPr>
          <a:xfrm>
            <a:off x="2271713" y="4797425"/>
            <a:ext cx="7772400" cy="792163"/>
          </a:xfrm>
          <a:prstGeom prst="rect">
            <a:avLst/>
          </a:prstGeom>
        </p:spPr>
        <p:txBody>
          <a:bodyPr>
            <a:normAutofit fontScale="97500"/>
          </a:bodyPr>
          <a:lstStyle/>
          <a:p>
            <a:pPr algn="ctr" fontAlgn="auto">
              <a:spcBef>
                <a:spcPts val="600"/>
              </a:spcBef>
              <a:spcAft>
                <a:spcPts val="0"/>
              </a:spcAft>
              <a:defRPr/>
            </a:pPr>
            <a:r>
              <a:rPr lang="de-DE" sz="4400" dirty="0">
                <a:latin typeface="+mj-lt"/>
                <a:ea typeface="+mj-ea"/>
                <a:cs typeface="+mj-cs"/>
              </a:rPr>
              <a:t> </a:t>
            </a:r>
          </a:p>
        </p:txBody>
      </p:sp>
      <p:sp>
        <p:nvSpPr>
          <p:cNvPr id="10" name="Titel 1"/>
          <p:cNvSpPr txBox="1">
            <a:spLocks/>
          </p:cNvSpPr>
          <p:nvPr/>
        </p:nvSpPr>
        <p:spPr>
          <a:xfrm>
            <a:off x="2271713" y="4149725"/>
            <a:ext cx="7772400" cy="792163"/>
          </a:xfrm>
          <a:prstGeom prst="rect">
            <a:avLst/>
          </a:prstGeom>
        </p:spPr>
        <p:txBody>
          <a:bodyPr>
            <a:normAutofit fontScale="97500"/>
          </a:bodyPr>
          <a:lstStyle/>
          <a:p>
            <a:pPr algn="ctr" fontAlgn="auto">
              <a:spcBef>
                <a:spcPts val="600"/>
              </a:spcBef>
              <a:spcAft>
                <a:spcPts val="0"/>
              </a:spcAft>
              <a:defRPr/>
            </a:pPr>
            <a:r>
              <a:rPr lang="de-DE" sz="4400" dirty="0">
                <a:latin typeface="+mj-lt"/>
                <a:ea typeface="+mj-ea"/>
                <a:cs typeface="+mj-cs"/>
              </a:rPr>
              <a:t> </a:t>
            </a:r>
          </a:p>
        </p:txBody>
      </p:sp>
      <p:pic>
        <p:nvPicPr>
          <p:cNvPr id="11" name="Grafik 10" descr="MACNEU2blau.bmp"/>
          <p:cNvPicPr>
            <a:picLocks noChangeAspect="1"/>
          </p:cNvPicPr>
          <p:nvPr/>
        </p:nvPicPr>
        <p:blipFill>
          <a:blip r:embed="rId3" cstate="print"/>
          <a:stretch>
            <a:fillRect/>
          </a:stretch>
        </p:blipFill>
        <p:spPr>
          <a:xfrm>
            <a:off x="7308304" y="188640"/>
            <a:ext cx="683568" cy="227856"/>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MACNEU2blau.bmp"/>
          <p:cNvPicPr>
            <a:picLocks noChangeAspect="1"/>
          </p:cNvPicPr>
          <p:nvPr/>
        </p:nvPicPr>
        <p:blipFill>
          <a:blip r:embed="rId2" cstate="print"/>
          <a:stretch>
            <a:fillRect/>
          </a:stretch>
        </p:blipFill>
        <p:spPr>
          <a:xfrm>
            <a:off x="7308304" y="188640"/>
            <a:ext cx="683568" cy="227856"/>
          </a:xfrm>
          <a:prstGeom prst="rect">
            <a:avLst/>
          </a:prstGeom>
        </p:spPr>
      </p:pic>
      <p:sp>
        <p:nvSpPr>
          <p:cNvPr id="4" name="Rechteck 3"/>
          <p:cNvSpPr/>
          <p:nvPr/>
        </p:nvSpPr>
        <p:spPr>
          <a:xfrm>
            <a:off x="755576" y="764704"/>
            <a:ext cx="7560840" cy="461665"/>
          </a:xfrm>
          <a:prstGeom prst="rect">
            <a:avLst/>
          </a:prstGeom>
        </p:spPr>
        <p:txBody>
          <a:bodyPr wrap="square">
            <a:spAutoFit/>
          </a:bodyPr>
          <a:lstStyle/>
          <a:p>
            <a:r>
              <a:rPr lang="de-DE" sz="2400" dirty="0" smtClean="0">
                <a:solidFill>
                  <a:schemeClr val="accent2">
                    <a:lumMod val="75000"/>
                  </a:schemeClr>
                </a:solidFill>
              </a:rPr>
              <a:t>§ 25 KAGB</a:t>
            </a:r>
            <a:endParaRPr lang="de-DE" sz="2200" dirty="0">
              <a:solidFill>
                <a:schemeClr val="accent2">
                  <a:lumMod val="75000"/>
                </a:schemeClr>
              </a:solidFill>
            </a:endParaRPr>
          </a:p>
        </p:txBody>
      </p:sp>
      <p:sp>
        <p:nvSpPr>
          <p:cNvPr id="7" name="Rechteck 6"/>
          <p:cNvSpPr/>
          <p:nvPr/>
        </p:nvSpPr>
        <p:spPr>
          <a:xfrm>
            <a:off x="755576" y="1412776"/>
            <a:ext cx="7848872" cy="4893647"/>
          </a:xfrm>
          <a:prstGeom prst="rect">
            <a:avLst/>
          </a:prstGeom>
        </p:spPr>
        <p:txBody>
          <a:bodyPr wrap="square">
            <a:spAutoFit/>
          </a:bodyPr>
          <a:lstStyle/>
          <a:p>
            <a:pPr marL="630238" indent="-630238"/>
            <a:r>
              <a:rPr lang="de-DE" sz="1400" dirty="0" smtClean="0"/>
              <a:t>Abs</a:t>
            </a:r>
            <a:r>
              <a:rPr lang="de-DE" sz="1400" dirty="0" smtClean="0"/>
              <a:t>. 1	Anfangskapital von mindestens 300.000 € für interne KVG </a:t>
            </a:r>
          </a:p>
          <a:p>
            <a:pPr marL="630238" indent="-630238"/>
            <a:r>
              <a:rPr lang="de-DE" sz="1400" dirty="0" smtClean="0"/>
              <a:t>Abs. 1	Anfangskapital von mindestens 125.000 € für externe KVG</a:t>
            </a:r>
          </a:p>
          <a:p>
            <a:pPr marL="630238" indent="-630238"/>
            <a:r>
              <a:rPr lang="de-DE" sz="1400" dirty="0" smtClean="0"/>
              <a:t>Abs.2	zusätzliche Eigenmittel in Höhe von 0,02 Prozent des Betrages der AUM &gt; 250 </a:t>
            </a:r>
            <a:r>
              <a:rPr lang="de-DE" sz="1400" dirty="0" err="1" smtClean="0"/>
              <a:t>Mio</a:t>
            </a:r>
            <a:r>
              <a:rPr lang="de-DE" sz="1400" dirty="0" smtClean="0"/>
              <a:t> €. ……..</a:t>
            </a:r>
          </a:p>
          <a:p>
            <a:pPr marL="630238" indent="-630238"/>
            <a:r>
              <a:rPr lang="de-DE" sz="1400" dirty="0" smtClean="0"/>
              <a:t>Abs. 4	mindestens ein Viertel ihrer jährlichen Kosten (AIF-KVG + externe OGAW-KVG) </a:t>
            </a:r>
          </a:p>
          <a:p>
            <a:pPr marL="630238" indent="-630238"/>
            <a:r>
              <a:rPr lang="de-DE" sz="1400" dirty="0" smtClean="0"/>
              <a:t>Abs. 6	Um die potenziellen Berufshaftungsrisiken aus den Geschäftstätigkeiten, denen die </a:t>
            </a:r>
            <a:r>
              <a:rPr lang="de-DE" sz="1400" dirty="0" smtClean="0"/>
              <a:t>AIF-Kapitalverwaltungsgesellschaften </a:t>
            </a:r>
            <a:r>
              <a:rPr lang="de-DE" sz="1400" dirty="0" smtClean="0"/>
              <a:t>nach der Richtlinie 2011/61/EU nachgehen können, </a:t>
            </a:r>
            <a:r>
              <a:rPr lang="de-DE" sz="1400" dirty="0" smtClean="0"/>
              <a:t>abzudecken</a:t>
            </a:r>
            <a:r>
              <a:rPr lang="de-DE" sz="1400" dirty="0" smtClean="0"/>
              <a:t>, müssen AIF-Kapitalverwaltungsgesellschaften über</a:t>
            </a:r>
          </a:p>
          <a:p>
            <a:pPr marL="630238" indent="-630238"/>
            <a:r>
              <a:rPr lang="de-DE" sz="1400" dirty="0" smtClean="0"/>
              <a:t>	1. zusätzliche Eigenmittel, um potenzielle Haftungsrisiken aus beruflicher Fahrlässigkeit </a:t>
            </a:r>
            <a:r>
              <a:rPr lang="de-DE" sz="1400" dirty="0" smtClean="0"/>
              <a:t>angemessen </a:t>
            </a:r>
            <a:r>
              <a:rPr lang="de-DE" sz="1400" dirty="0" smtClean="0"/>
              <a:t>abzudecken, oder</a:t>
            </a:r>
          </a:p>
          <a:p>
            <a:pPr marL="630238" indent="-630238"/>
            <a:r>
              <a:rPr lang="de-DE" sz="1400" dirty="0" smtClean="0"/>
              <a:t>	2. eine </a:t>
            </a:r>
            <a:r>
              <a:rPr lang="de-DE" sz="1400" dirty="0" smtClean="0">
                <a:solidFill>
                  <a:srgbClr val="FF0000"/>
                </a:solidFill>
              </a:rPr>
              <a:t>bezüglich der abgedeckten Risiken geeignete Versicherung </a:t>
            </a:r>
            <a:r>
              <a:rPr lang="de-DE" sz="1400" dirty="0" smtClean="0"/>
              <a:t>für die sich aus beruflicher </a:t>
            </a:r>
            <a:r>
              <a:rPr lang="de-DE" sz="1400" dirty="0" smtClean="0"/>
              <a:t>Fahrlässigkeit </a:t>
            </a:r>
            <a:r>
              <a:rPr lang="de-DE" sz="1400" dirty="0" smtClean="0"/>
              <a:t>ergebende Haftung verfügen. Im Fall von Satz 1 Nummer 2 ist der Versicherer im 	Versicherungsvertrag zu verpflichten, der Bundesanstalt den Beginn und die Beendigung oder </a:t>
            </a:r>
            <a:r>
              <a:rPr lang="de-DE" sz="1400" dirty="0" smtClean="0"/>
              <a:t>Kündigung </a:t>
            </a:r>
            <a:r>
              <a:rPr lang="de-DE" sz="1400" dirty="0" smtClean="0"/>
              <a:t>des Versicherungsvertrages sowie Umstände, die den vorgeschriebenen </a:t>
            </a:r>
            <a:r>
              <a:rPr lang="de-DE" sz="1400" dirty="0" smtClean="0"/>
              <a:t>Versicherungsschutz </a:t>
            </a:r>
            <a:r>
              <a:rPr lang="de-DE" sz="1400" dirty="0" smtClean="0"/>
              <a:t>beeinträchtigen, unverzüglich mitzuteilen.</a:t>
            </a:r>
          </a:p>
          <a:p>
            <a:pPr marL="630238" indent="-630238"/>
            <a:r>
              <a:rPr lang="de-DE" sz="1400" dirty="0" smtClean="0"/>
              <a:t>Abs. 8	Für AIF-Kapitalverwaltungsgesellschaften bestimmen sich die </a:t>
            </a:r>
            <a:r>
              <a:rPr lang="de-DE" sz="1400" dirty="0" smtClean="0">
                <a:solidFill>
                  <a:srgbClr val="FF0000"/>
                </a:solidFill>
              </a:rPr>
              <a:t>Kriterien zu den Risiken</a:t>
            </a:r>
            <a:r>
              <a:rPr lang="de-DE" sz="1400" dirty="0" smtClean="0"/>
              <a:t>, die durch </a:t>
            </a:r>
            <a:r>
              <a:rPr lang="de-DE" sz="1400" dirty="0" smtClean="0"/>
              <a:t>die </a:t>
            </a:r>
            <a:r>
              <a:rPr lang="de-DE" sz="1400" dirty="0" smtClean="0"/>
              <a:t>zusätzlichen Eigenmittel oder die Berufshaftpflichtversicherung gedeckt werden müssen, die </a:t>
            </a:r>
            <a:r>
              <a:rPr lang="de-DE" sz="1400" dirty="0" smtClean="0"/>
              <a:t>Voraussetzungen </a:t>
            </a:r>
            <a:r>
              <a:rPr lang="de-DE" sz="1400" dirty="0" smtClean="0"/>
              <a:t>für die Bestimmung der Angemessenheit der zusätzlichen Eigenmittel oder der </a:t>
            </a:r>
            <a:r>
              <a:rPr lang="de-DE" sz="1400" dirty="0" smtClean="0"/>
              <a:t>Deckung </a:t>
            </a:r>
            <a:r>
              <a:rPr lang="de-DE" sz="1400" dirty="0" smtClean="0"/>
              <a:t>durch die Berufshaftpflichtversicherung und die Vorgehensweise bei der Bestimmung </a:t>
            </a:r>
            <a:r>
              <a:rPr lang="de-DE" sz="1400" dirty="0" smtClean="0"/>
              <a:t>fortlaufender </a:t>
            </a:r>
            <a:r>
              <a:rPr lang="de-DE" sz="1400" dirty="0" smtClean="0"/>
              <a:t>Anpassungen der Eigenmittel oder der Deckung nach den </a:t>
            </a:r>
            <a:r>
              <a:rPr lang="de-DE" sz="1400" dirty="0" smtClean="0">
                <a:solidFill>
                  <a:srgbClr val="FF0000"/>
                </a:solidFill>
              </a:rPr>
              <a:t>Artikeln 12 bis 15 der </a:t>
            </a:r>
            <a:r>
              <a:rPr lang="de-DE" sz="1400" dirty="0" smtClean="0">
                <a:solidFill>
                  <a:srgbClr val="FF0000"/>
                </a:solidFill>
              </a:rPr>
              <a:t>Delegierten </a:t>
            </a:r>
            <a:r>
              <a:rPr lang="de-DE" sz="1400" dirty="0" smtClean="0">
                <a:solidFill>
                  <a:srgbClr val="FF0000"/>
                </a:solidFill>
              </a:rPr>
              <a:t>Verordnung </a:t>
            </a:r>
            <a:r>
              <a:rPr lang="de-DE" sz="1400" dirty="0" smtClean="0"/>
              <a:t>(EU) Nr. 231/2013 (Level 2 Richtlinie).</a:t>
            </a:r>
          </a:p>
          <a:p>
            <a:endParaRPr lang="de-DE" dirty="0"/>
          </a:p>
        </p:txBody>
      </p:sp>
    </p:spTree>
    <p:extLst>
      <p:ext uri="{BB962C8B-B14F-4D97-AF65-F5344CB8AC3E}">
        <p14:creationId xmlns="" xmlns:p14="http://schemas.microsoft.com/office/powerpoint/2010/main" val="9776511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755576" y="1268760"/>
            <a:ext cx="7931224" cy="5256584"/>
          </a:xfrm>
        </p:spPr>
        <p:txBody>
          <a:bodyPr>
            <a:normAutofit fontScale="62500" lnSpcReduction="20000"/>
          </a:bodyPr>
          <a:lstStyle/>
          <a:p>
            <a:pPr>
              <a:defRPr/>
            </a:pPr>
            <a:r>
              <a:rPr lang="de-DE" dirty="0" smtClean="0">
                <a:solidFill>
                  <a:schemeClr val="tx1"/>
                </a:solidFill>
              </a:rPr>
              <a:t>(1) Um die </a:t>
            </a:r>
            <a:r>
              <a:rPr lang="de-DE" u="sng" dirty="0" smtClean="0">
                <a:solidFill>
                  <a:schemeClr val="tx1"/>
                </a:solidFill>
              </a:rPr>
              <a:t>operationellen Risiken, einschließlich Berufshaftungsrisiken</a:t>
            </a:r>
            <a:r>
              <a:rPr lang="de-DE" dirty="0" smtClean="0">
                <a:solidFill>
                  <a:schemeClr val="tx1"/>
                </a:solidFill>
              </a:rPr>
              <a:t>, denen der AIFM ausgesetzt ist oder nach billigem Ermessen ausgesetzt sein könnte, angemessen zu ermitteln, zu messen, zu steuern und zu überwachen, wendet ein AIFM wirksame interne Grundsätze und Verfahren zur Steuerung des operationellen Risikos an. </a:t>
            </a:r>
            <a:r>
              <a:rPr lang="de-DE" dirty="0" smtClean="0">
                <a:solidFill>
                  <a:schemeClr val="tx1"/>
                </a:solidFill>
              </a:rPr>
              <a:t>…..</a:t>
            </a:r>
            <a:endParaRPr lang="de-DE" dirty="0" smtClean="0">
              <a:solidFill>
                <a:schemeClr val="tx1"/>
              </a:solidFill>
            </a:endParaRPr>
          </a:p>
          <a:p>
            <a:pPr>
              <a:defRPr/>
            </a:pPr>
            <a:r>
              <a:rPr lang="de-DE" dirty="0" smtClean="0">
                <a:solidFill>
                  <a:schemeClr val="tx1"/>
                </a:solidFill>
              </a:rPr>
              <a:t>(2) Ein AIFM richtet eine historische Verlustdatenbank ein, in der sämtliche Fälle von operationellem Versagen sowie alle erlittenen Verluste und eingetretenen Schäden erfasst werden. Diese Datenbank erfasst alle in Artikel 12 Abs. 2 genannten, eingetretenen Berufshaftungsrisiken, ist aber nicht auf diese beschränkt.</a:t>
            </a:r>
          </a:p>
          <a:p>
            <a:pPr>
              <a:defRPr/>
            </a:pPr>
            <a:r>
              <a:rPr lang="de-DE" dirty="0" smtClean="0">
                <a:solidFill>
                  <a:schemeClr val="tx1"/>
                </a:solidFill>
              </a:rPr>
              <a:t>(3) </a:t>
            </a:r>
            <a:r>
              <a:rPr lang="de-DE" u="sng" dirty="0" smtClean="0">
                <a:solidFill>
                  <a:schemeClr val="tx1"/>
                </a:solidFill>
              </a:rPr>
              <a:t>Der AIFM macht innerhalb des Risikomanagement-Rahmens von seinen internen historischen Verlustdaten sowie — wo angemessen — von externen Daten, </a:t>
            </a:r>
            <a:r>
              <a:rPr lang="de-DE" u="sng" dirty="0" err="1" smtClean="0">
                <a:solidFill>
                  <a:schemeClr val="tx1"/>
                </a:solidFill>
              </a:rPr>
              <a:t>Szenarioanalysen</a:t>
            </a:r>
            <a:r>
              <a:rPr lang="de-DE" u="sng" dirty="0" smtClean="0">
                <a:solidFill>
                  <a:schemeClr val="tx1"/>
                </a:solidFill>
              </a:rPr>
              <a:t> und Faktoren, die das Unternehmensumfeld und die internen Kontrollsysteme widerspiegeln, Gebrauch.</a:t>
            </a:r>
          </a:p>
          <a:p>
            <a:pPr>
              <a:defRPr/>
            </a:pPr>
            <a:r>
              <a:rPr lang="de-DE" dirty="0" smtClean="0">
                <a:solidFill>
                  <a:schemeClr val="tx1"/>
                </a:solidFill>
              </a:rPr>
              <a:t>(4) Operationelle Risiken und erlittene Verluste werden laufend überwacht und sind Gegenstand einer regelmäßigen internen Berichterstattung.</a:t>
            </a:r>
          </a:p>
          <a:p>
            <a:pPr>
              <a:defRPr/>
            </a:pPr>
            <a:r>
              <a:rPr lang="de-DE" dirty="0" smtClean="0">
                <a:solidFill>
                  <a:schemeClr val="tx1"/>
                </a:solidFill>
              </a:rPr>
              <a:t>(5) Die Grundsätze und Verfahren des AIFM zur Steuerung des operationellen Risikos werden genau dokumentiert. Ein AIFM hat Vorkehrungen getroffen, um die Einhaltung seiner Grundsätze für die Steuerung des operationellen Risikos sowie wirksame Maßnahmen für den Umgang mit der Nichteinhaltung dieser Grundsätze zu gewährleisten. Ein AIFM verfügt über Verfahren, die die Einleitung angemessener Korrektivmaßnahmen ermöglichen.</a:t>
            </a:r>
          </a:p>
          <a:p>
            <a:pPr>
              <a:defRPr/>
            </a:pPr>
            <a:r>
              <a:rPr lang="de-DE" dirty="0" smtClean="0">
                <a:solidFill>
                  <a:schemeClr val="tx1"/>
                </a:solidFill>
              </a:rPr>
              <a:t>(6) Die Grundsätze und Verfahren zur Steuerung des operationellen Risikos und die </a:t>
            </a:r>
            <a:r>
              <a:rPr lang="de-DE" dirty="0" err="1" smtClean="0">
                <a:solidFill>
                  <a:schemeClr val="tx1"/>
                </a:solidFill>
              </a:rPr>
              <a:t>Messsysteme</a:t>
            </a:r>
            <a:r>
              <a:rPr lang="de-DE" dirty="0" smtClean="0">
                <a:solidFill>
                  <a:schemeClr val="tx1"/>
                </a:solidFill>
              </a:rPr>
              <a:t> werden regelmäßig, mindestens aber einmal jährlich, überprüft</a:t>
            </a:r>
          </a:p>
          <a:p>
            <a:pPr>
              <a:defRPr/>
            </a:pPr>
            <a:r>
              <a:rPr lang="de-DE" u="sng" dirty="0" smtClean="0">
                <a:solidFill>
                  <a:schemeClr val="tx1"/>
                </a:solidFill>
              </a:rPr>
              <a:t>(7) </a:t>
            </a:r>
            <a:r>
              <a:rPr lang="de-DE" u="sng" dirty="0" smtClean="0">
                <a:solidFill>
                  <a:srgbClr val="FF0000"/>
                </a:solidFill>
              </a:rPr>
              <a:t>Ein AIFM verfügt stets über finanzielle Mittel, die dem für ihn ermittelten Risikoprofil angemessen sind.</a:t>
            </a: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dirty="0" smtClean="0"/>
          </a:p>
          <a:p>
            <a:pPr marL="0" lvl="0" indent="0">
              <a:buNone/>
            </a:pPr>
            <a:endParaRPr lang="de-DE" dirty="0" smtClean="0"/>
          </a:p>
          <a:p>
            <a:pPr marL="0" lvl="0" indent="0">
              <a:buNone/>
            </a:pPr>
            <a:endParaRPr lang="de-DE" dirty="0"/>
          </a:p>
          <a:p>
            <a:endParaRPr lang="de-DE" dirty="0"/>
          </a:p>
        </p:txBody>
      </p:sp>
      <p:pic>
        <p:nvPicPr>
          <p:cNvPr id="5" name="Grafik 4" descr="MACNEU2blau.bmp"/>
          <p:cNvPicPr>
            <a:picLocks noChangeAspect="1"/>
          </p:cNvPicPr>
          <p:nvPr/>
        </p:nvPicPr>
        <p:blipFill>
          <a:blip r:embed="rId2" cstate="print"/>
          <a:stretch>
            <a:fillRect/>
          </a:stretch>
        </p:blipFill>
        <p:spPr>
          <a:xfrm>
            <a:off x="7308304" y="188640"/>
            <a:ext cx="683568" cy="227856"/>
          </a:xfrm>
          <a:prstGeom prst="rect">
            <a:avLst/>
          </a:prstGeom>
        </p:spPr>
      </p:pic>
      <p:sp>
        <p:nvSpPr>
          <p:cNvPr id="4" name="Rechteck 3"/>
          <p:cNvSpPr/>
          <p:nvPr/>
        </p:nvSpPr>
        <p:spPr>
          <a:xfrm>
            <a:off x="755576" y="764704"/>
            <a:ext cx="7560840" cy="461665"/>
          </a:xfrm>
          <a:prstGeom prst="rect">
            <a:avLst/>
          </a:prstGeom>
        </p:spPr>
        <p:txBody>
          <a:bodyPr wrap="square">
            <a:spAutoFit/>
          </a:bodyPr>
          <a:lstStyle/>
          <a:p>
            <a:r>
              <a:rPr lang="de-DE" sz="2200" dirty="0" smtClean="0">
                <a:solidFill>
                  <a:schemeClr val="accent2">
                    <a:lumMod val="75000"/>
                  </a:schemeClr>
                </a:solidFill>
              </a:rPr>
              <a:t>§ 13 Level 2 Richtlinie – Grundvorschrift Risikomanagemen</a:t>
            </a:r>
            <a:r>
              <a:rPr lang="de-DE" sz="2400" dirty="0" smtClean="0">
                <a:solidFill>
                  <a:schemeClr val="accent2">
                    <a:lumMod val="75000"/>
                  </a:schemeClr>
                </a:solidFill>
              </a:rPr>
              <a:t>t</a:t>
            </a:r>
            <a:endParaRPr lang="de-DE" sz="2200" dirty="0">
              <a:solidFill>
                <a:schemeClr val="accent2">
                  <a:lumMod val="75000"/>
                </a:schemeClr>
              </a:solidFill>
            </a:endParaRPr>
          </a:p>
        </p:txBody>
      </p:sp>
    </p:spTree>
    <p:extLst>
      <p:ext uri="{BB962C8B-B14F-4D97-AF65-F5344CB8AC3E}">
        <p14:creationId xmlns="" xmlns:p14="http://schemas.microsoft.com/office/powerpoint/2010/main" val="9776511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755576" y="1268760"/>
            <a:ext cx="7931224" cy="5256584"/>
          </a:xfrm>
        </p:spPr>
        <p:txBody>
          <a:bodyPr>
            <a:normAutofit fontScale="85000" lnSpcReduction="10000"/>
          </a:bodyPr>
          <a:lstStyle/>
          <a:p>
            <a:pPr>
              <a:buNone/>
              <a:defRPr/>
            </a:pPr>
            <a:r>
              <a:rPr lang="de-DE" dirty="0" smtClean="0">
                <a:solidFill>
                  <a:schemeClr val="tx1"/>
                </a:solidFill>
              </a:rPr>
              <a:t>Die Bewilligung wird erteilt, wenn </a:t>
            </a:r>
          </a:p>
          <a:p>
            <a:pPr marL="525780" indent="-457200">
              <a:buAutoNum type="alphaLcParenBoth"/>
              <a:defRPr/>
            </a:pPr>
            <a:r>
              <a:rPr lang="de-DE" dirty="0" smtClean="0">
                <a:solidFill>
                  <a:schemeClr val="tx1"/>
                </a:solidFill>
              </a:rPr>
              <a:t>Die für die Verwaltung und Geschäftsführung verantwortlichen Personen einen guten Ruf </a:t>
            </a:r>
            <a:r>
              <a:rPr lang="de-DE" dirty="0" err="1" smtClean="0">
                <a:solidFill>
                  <a:schemeClr val="tx1"/>
                </a:solidFill>
              </a:rPr>
              <a:t>geniessen</a:t>
            </a:r>
            <a:r>
              <a:rPr lang="de-DE" dirty="0" smtClean="0">
                <a:solidFill>
                  <a:schemeClr val="tx1"/>
                </a:solidFill>
              </a:rPr>
              <a:t> , Gewähr für eine einwandfreie Geschäftsführung bieten und die erforderlichen fachlichen Qualifikationen aufweisen. </a:t>
            </a:r>
          </a:p>
          <a:p>
            <a:pPr marL="525780" indent="-457200">
              <a:buAutoNum type="alphaLcParenBoth"/>
              <a:defRPr/>
            </a:pPr>
            <a:r>
              <a:rPr lang="de-DE" dirty="0" smtClean="0">
                <a:solidFill>
                  <a:schemeClr val="tx1"/>
                </a:solidFill>
              </a:rPr>
              <a:t> …</a:t>
            </a:r>
          </a:p>
          <a:p>
            <a:pPr marL="525780" indent="-457200">
              <a:buAutoNum type="alphaLcParenBoth"/>
              <a:defRPr/>
            </a:pPr>
            <a:r>
              <a:rPr lang="de-DE" dirty="0" smtClean="0">
                <a:solidFill>
                  <a:schemeClr val="tx1"/>
                </a:solidFill>
              </a:rPr>
              <a:t>Durch interne Vorschriften und eine </a:t>
            </a:r>
            <a:r>
              <a:rPr lang="de-DE" dirty="0" err="1" smtClean="0">
                <a:solidFill>
                  <a:schemeClr val="tx1"/>
                </a:solidFill>
              </a:rPr>
              <a:t>angemssene</a:t>
            </a:r>
            <a:r>
              <a:rPr lang="de-DE" dirty="0" smtClean="0">
                <a:solidFill>
                  <a:schemeClr val="tx1"/>
                </a:solidFill>
              </a:rPr>
              <a:t> Betriebsorganisation die Erfüllung der Pflichten aus diesem </a:t>
            </a:r>
            <a:r>
              <a:rPr lang="de-DE" dirty="0" smtClean="0">
                <a:solidFill>
                  <a:schemeClr val="tx1"/>
                </a:solidFill>
              </a:rPr>
              <a:t>G</a:t>
            </a:r>
            <a:r>
              <a:rPr lang="de-DE" dirty="0" smtClean="0">
                <a:solidFill>
                  <a:schemeClr val="tx1"/>
                </a:solidFill>
              </a:rPr>
              <a:t>esetz sichergestellt ist;</a:t>
            </a:r>
          </a:p>
          <a:p>
            <a:pPr marL="525780" indent="-457200">
              <a:buAutoNum type="alphaLcParenBoth"/>
              <a:defRPr/>
            </a:pPr>
            <a:r>
              <a:rPr lang="de-DE" dirty="0" smtClean="0">
                <a:solidFill>
                  <a:srgbClr val="FF0000"/>
                </a:solidFill>
              </a:rPr>
              <a:t>Ausreichend finanzielle Garantien </a:t>
            </a:r>
            <a:r>
              <a:rPr lang="de-DE" dirty="0" smtClean="0">
                <a:solidFill>
                  <a:schemeClr val="tx1"/>
                </a:solidFill>
              </a:rPr>
              <a:t>vorliegen;</a:t>
            </a:r>
          </a:p>
          <a:p>
            <a:pPr marL="525780" indent="-457200">
              <a:buAutoNum type="alphaLcParenBoth"/>
              <a:defRPr/>
            </a:pPr>
            <a:r>
              <a:rPr lang="de-DE" dirty="0" smtClean="0">
                <a:solidFill>
                  <a:schemeClr val="tx1"/>
                </a:solidFill>
              </a:rPr>
              <a:t>….</a:t>
            </a:r>
          </a:p>
          <a:p>
            <a:pPr marL="525780" indent="-457200">
              <a:buNone/>
              <a:defRPr/>
            </a:pPr>
            <a:r>
              <a:rPr lang="de-DE" sz="1400" dirty="0" smtClean="0">
                <a:solidFill>
                  <a:schemeClr val="tx1"/>
                </a:solidFill>
              </a:rPr>
              <a:t>1bis</a:t>
            </a:r>
            <a:r>
              <a:rPr lang="de-DE" dirty="0" smtClean="0">
                <a:solidFill>
                  <a:schemeClr val="tx1"/>
                </a:solidFill>
              </a:rPr>
              <a:t> 	….</a:t>
            </a:r>
          </a:p>
          <a:p>
            <a:pPr marL="525780" indent="-457200">
              <a:buNone/>
              <a:defRPr/>
            </a:pPr>
            <a:r>
              <a:rPr lang="de-DE" sz="1400" dirty="0" smtClean="0">
                <a:solidFill>
                  <a:schemeClr val="tx1"/>
                </a:solidFill>
              </a:rPr>
              <a:t>1ter</a:t>
            </a:r>
            <a:r>
              <a:rPr lang="de-DE" dirty="0" smtClean="0">
                <a:solidFill>
                  <a:schemeClr val="tx1"/>
                </a:solidFill>
              </a:rPr>
              <a:t> 	Der </a:t>
            </a:r>
            <a:r>
              <a:rPr lang="de-DE" dirty="0" err="1" smtClean="0">
                <a:solidFill>
                  <a:schemeClr val="tx1"/>
                </a:solidFill>
              </a:rPr>
              <a:t>Buundesrat</a:t>
            </a:r>
            <a:r>
              <a:rPr lang="de-DE" dirty="0" smtClean="0">
                <a:solidFill>
                  <a:schemeClr val="tx1"/>
                </a:solidFill>
              </a:rPr>
              <a:t> kann, unter Berücksichtigung internationaler Entwicklungen zusätzliche </a:t>
            </a:r>
            <a:r>
              <a:rPr lang="de-DE" dirty="0" err="1" smtClean="0">
                <a:solidFill>
                  <a:schemeClr val="tx1"/>
                </a:solidFill>
              </a:rPr>
              <a:t>Bewillingungsvoraussetzungen</a:t>
            </a:r>
            <a:r>
              <a:rPr lang="de-DE" dirty="0" smtClean="0">
                <a:solidFill>
                  <a:schemeClr val="tx1"/>
                </a:solidFill>
              </a:rPr>
              <a:t> festlegen . Er kann zudem die Erteilung der </a:t>
            </a:r>
            <a:r>
              <a:rPr lang="de-DE" dirty="0" smtClean="0">
                <a:solidFill>
                  <a:schemeClr val="tx1"/>
                </a:solidFill>
              </a:rPr>
              <a:t>B</a:t>
            </a:r>
            <a:r>
              <a:rPr lang="de-DE" dirty="0" smtClean="0">
                <a:solidFill>
                  <a:schemeClr val="tx1"/>
                </a:solidFill>
              </a:rPr>
              <a:t>ewilligung vom Abschluss einer Berufshaftpflichtversicherung oder vom Nachweis finanzieller Garantien abhängig machen. </a:t>
            </a: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dirty="0" smtClean="0"/>
          </a:p>
          <a:p>
            <a:pPr marL="0" lvl="0" indent="0">
              <a:buNone/>
            </a:pPr>
            <a:endParaRPr lang="de-DE" dirty="0" smtClean="0"/>
          </a:p>
          <a:p>
            <a:pPr marL="0" lvl="0" indent="0">
              <a:buNone/>
            </a:pPr>
            <a:endParaRPr lang="de-DE" dirty="0"/>
          </a:p>
          <a:p>
            <a:endParaRPr lang="de-DE" dirty="0"/>
          </a:p>
        </p:txBody>
      </p:sp>
      <p:pic>
        <p:nvPicPr>
          <p:cNvPr id="5" name="Grafik 4" descr="MACNEU2blau.bmp"/>
          <p:cNvPicPr>
            <a:picLocks noChangeAspect="1"/>
          </p:cNvPicPr>
          <p:nvPr/>
        </p:nvPicPr>
        <p:blipFill>
          <a:blip r:embed="rId2" cstate="print"/>
          <a:stretch>
            <a:fillRect/>
          </a:stretch>
        </p:blipFill>
        <p:spPr>
          <a:xfrm>
            <a:off x="7308304" y="188640"/>
            <a:ext cx="683568" cy="227856"/>
          </a:xfrm>
          <a:prstGeom prst="rect">
            <a:avLst/>
          </a:prstGeom>
        </p:spPr>
      </p:pic>
      <p:sp>
        <p:nvSpPr>
          <p:cNvPr id="4" name="Rechteck 3"/>
          <p:cNvSpPr/>
          <p:nvPr/>
        </p:nvSpPr>
        <p:spPr>
          <a:xfrm>
            <a:off x="755576" y="764704"/>
            <a:ext cx="7560840" cy="461665"/>
          </a:xfrm>
          <a:prstGeom prst="rect">
            <a:avLst/>
          </a:prstGeom>
        </p:spPr>
        <p:txBody>
          <a:bodyPr wrap="square">
            <a:spAutoFit/>
          </a:bodyPr>
          <a:lstStyle/>
          <a:p>
            <a:r>
              <a:rPr lang="de-DE" sz="2000" dirty="0" smtClean="0">
                <a:solidFill>
                  <a:schemeClr val="accent2">
                    <a:lumMod val="50000"/>
                  </a:schemeClr>
                </a:solidFill>
              </a:rPr>
              <a:t>§ 14 </a:t>
            </a:r>
            <a:r>
              <a:rPr lang="de-DE" sz="2000" dirty="0" err="1" smtClean="0">
                <a:solidFill>
                  <a:schemeClr val="accent2">
                    <a:lumMod val="50000"/>
                  </a:schemeClr>
                </a:solidFill>
                <a:hlinkClick r:id="rId3" action="ppaction://hlinkfile"/>
              </a:rPr>
              <a:t>KollektivanlagenG</a:t>
            </a:r>
            <a:r>
              <a:rPr lang="de-DE" sz="2000" dirty="0" smtClean="0">
                <a:solidFill>
                  <a:schemeClr val="accent2">
                    <a:lumMod val="50000"/>
                  </a:schemeClr>
                </a:solidFill>
                <a:hlinkClick r:id="rId3" action="ppaction://hlinkfile"/>
              </a:rPr>
              <a:t> </a:t>
            </a:r>
            <a:r>
              <a:rPr lang="de-DE" sz="2000" dirty="0" smtClean="0">
                <a:solidFill>
                  <a:schemeClr val="accent2">
                    <a:lumMod val="50000"/>
                  </a:schemeClr>
                </a:solidFill>
              </a:rPr>
              <a:t>(CH) Grundvorschrift Risikomanage</a:t>
            </a:r>
            <a:r>
              <a:rPr lang="de-DE" sz="2200" dirty="0" smtClean="0">
                <a:solidFill>
                  <a:schemeClr val="accent2">
                    <a:lumMod val="50000"/>
                  </a:schemeClr>
                </a:solidFill>
              </a:rPr>
              <a:t>men</a:t>
            </a:r>
            <a:r>
              <a:rPr lang="de-DE" sz="2400" dirty="0" smtClean="0">
                <a:solidFill>
                  <a:schemeClr val="accent2">
                    <a:lumMod val="50000"/>
                  </a:schemeClr>
                </a:solidFill>
              </a:rPr>
              <a:t>t</a:t>
            </a:r>
            <a:endParaRPr lang="de-DE" sz="2200" dirty="0">
              <a:solidFill>
                <a:schemeClr val="accent2">
                  <a:lumMod val="50000"/>
                </a:schemeClr>
              </a:solidFill>
            </a:endParaRPr>
          </a:p>
        </p:txBody>
      </p:sp>
    </p:spTree>
    <p:extLst>
      <p:ext uri="{BB962C8B-B14F-4D97-AF65-F5344CB8AC3E}">
        <p14:creationId xmlns="" xmlns:p14="http://schemas.microsoft.com/office/powerpoint/2010/main" val="9776511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755576" y="1268760"/>
            <a:ext cx="7931224" cy="5256584"/>
          </a:xfrm>
        </p:spPr>
        <p:txBody>
          <a:bodyPr>
            <a:normAutofit fontScale="55000" lnSpcReduction="20000"/>
          </a:bodyPr>
          <a:lstStyle/>
          <a:p>
            <a:pPr>
              <a:defRPr/>
            </a:pPr>
            <a:r>
              <a:rPr lang="de-DE" dirty="0" smtClean="0">
                <a:solidFill>
                  <a:schemeClr val="tx1"/>
                </a:solidFill>
              </a:rPr>
              <a:t>(1) Bei den ….. abzudeckenden Berufshaftungsrisiken handelt es sich um das Risiko eines Verlusts oder Schadens, der </a:t>
            </a:r>
            <a:r>
              <a:rPr lang="de-DE" u="sng" dirty="0" smtClean="0">
                <a:solidFill>
                  <a:schemeClr val="tx1"/>
                </a:solidFill>
              </a:rPr>
              <a:t>durch die Fahrlässigkeit </a:t>
            </a:r>
            <a:r>
              <a:rPr lang="de-DE" dirty="0" smtClean="0">
                <a:solidFill>
                  <a:schemeClr val="tx1"/>
                </a:solidFill>
              </a:rPr>
              <a:t>einer relevanten Person bei der Ausübung von Tätigkeiten, </a:t>
            </a:r>
            <a:r>
              <a:rPr lang="de-DE" u="sng" dirty="0" smtClean="0">
                <a:solidFill>
                  <a:schemeClr val="tx1"/>
                </a:solidFill>
              </a:rPr>
              <a:t>für die der AIFM rechtlich verantwortlich ist</a:t>
            </a:r>
            <a:r>
              <a:rPr lang="de-DE" dirty="0" smtClean="0">
                <a:solidFill>
                  <a:schemeClr val="tx1"/>
                </a:solidFill>
              </a:rPr>
              <a:t>, verursacht wird.</a:t>
            </a:r>
          </a:p>
          <a:p>
            <a:pPr>
              <a:defRPr/>
            </a:pPr>
            <a:r>
              <a:rPr lang="de-DE" dirty="0" smtClean="0">
                <a:solidFill>
                  <a:schemeClr val="tx1"/>
                </a:solidFill>
              </a:rPr>
              <a:t>(2) Die in Absatz 1 definierten Berufshaftungsrisiken umfassen u. a.</a:t>
            </a:r>
          </a:p>
          <a:p>
            <a:pPr>
              <a:defRPr/>
            </a:pPr>
            <a:r>
              <a:rPr lang="de-DE" dirty="0" smtClean="0">
                <a:solidFill>
                  <a:schemeClr val="tx1"/>
                </a:solidFill>
              </a:rPr>
              <a:t>a) das Risiko des </a:t>
            </a:r>
            <a:r>
              <a:rPr lang="de-DE" u="sng" dirty="0" smtClean="0">
                <a:solidFill>
                  <a:schemeClr val="tx1"/>
                </a:solidFill>
              </a:rPr>
              <a:t>Verlusts von Dokumentennachweisen für das Eigentumsrecht </a:t>
            </a:r>
            <a:r>
              <a:rPr lang="de-DE" dirty="0" smtClean="0">
                <a:solidFill>
                  <a:schemeClr val="tx1"/>
                </a:solidFill>
              </a:rPr>
              <a:t>des AIF an Vermögenswerten;</a:t>
            </a:r>
          </a:p>
          <a:p>
            <a:pPr>
              <a:defRPr/>
            </a:pPr>
            <a:r>
              <a:rPr lang="de-DE" dirty="0" smtClean="0">
                <a:solidFill>
                  <a:schemeClr val="tx1"/>
                </a:solidFill>
              </a:rPr>
              <a:t>b) das Risiko von Fehldarstellungen oder irreführenden Aussagen gegenüber dem AIF oder seinen Anlegern; </a:t>
            </a:r>
            <a:r>
              <a:rPr lang="de-DE" i="1" dirty="0" smtClean="0">
                <a:solidFill>
                  <a:srgbClr val="FF0000"/>
                </a:solidFill>
              </a:rPr>
              <a:t>(nur gegenüber Anlegern, nicht aber die Infos vor Beitritt = ohne Prospekthaftung)</a:t>
            </a:r>
            <a:endParaRPr lang="de-DE" dirty="0" smtClean="0">
              <a:solidFill>
                <a:srgbClr val="FF0000"/>
              </a:solidFill>
            </a:endParaRPr>
          </a:p>
          <a:p>
            <a:pPr>
              <a:defRPr/>
            </a:pPr>
            <a:r>
              <a:rPr lang="de-DE" dirty="0" smtClean="0">
                <a:solidFill>
                  <a:schemeClr val="tx1"/>
                </a:solidFill>
              </a:rPr>
              <a:t>c) das Risiko von Handlungen, Fehlern oder Auslassungen, aufgrund deren gegen Folgendes verstoßen wird:</a:t>
            </a:r>
          </a:p>
          <a:p>
            <a:pPr>
              <a:defRPr/>
            </a:pPr>
            <a:r>
              <a:rPr lang="de-DE" dirty="0" smtClean="0">
                <a:solidFill>
                  <a:schemeClr val="tx1"/>
                </a:solidFill>
              </a:rPr>
              <a:t>i) gesetzliche Pflichten und Verwaltungsvorgaben;</a:t>
            </a:r>
          </a:p>
          <a:p>
            <a:pPr>
              <a:defRPr/>
            </a:pPr>
            <a:r>
              <a:rPr lang="de-DE" dirty="0" err="1" smtClean="0">
                <a:solidFill>
                  <a:schemeClr val="tx1"/>
                </a:solidFill>
              </a:rPr>
              <a:t>ii</a:t>
            </a:r>
            <a:r>
              <a:rPr lang="de-DE" dirty="0" smtClean="0">
                <a:solidFill>
                  <a:schemeClr val="tx1"/>
                </a:solidFill>
              </a:rPr>
              <a:t>) die Pflicht, dem AIF und seinen Anlegern gegenüber Sachkenntnis und Sorgfalt walten zu lassen;</a:t>
            </a:r>
          </a:p>
          <a:p>
            <a:pPr>
              <a:defRPr/>
            </a:pPr>
            <a:r>
              <a:rPr lang="de-DE" dirty="0" err="1" smtClean="0">
                <a:solidFill>
                  <a:schemeClr val="tx1"/>
                </a:solidFill>
              </a:rPr>
              <a:t>iii</a:t>
            </a:r>
            <a:r>
              <a:rPr lang="de-DE" dirty="0" smtClean="0">
                <a:solidFill>
                  <a:schemeClr val="tx1"/>
                </a:solidFill>
              </a:rPr>
              <a:t>) treuhänderische Pflichten;</a:t>
            </a:r>
          </a:p>
          <a:p>
            <a:pPr>
              <a:defRPr/>
            </a:pPr>
            <a:r>
              <a:rPr lang="de-DE" dirty="0" err="1" smtClean="0">
                <a:solidFill>
                  <a:schemeClr val="tx1"/>
                </a:solidFill>
              </a:rPr>
              <a:t>iv</a:t>
            </a:r>
            <a:r>
              <a:rPr lang="de-DE" dirty="0" smtClean="0">
                <a:solidFill>
                  <a:schemeClr val="tx1"/>
                </a:solidFill>
              </a:rPr>
              <a:t>) Pflicht zur vertraulichen Behandlung;</a:t>
            </a:r>
          </a:p>
          <a:p>
            <a:pPr>
              <a:defRPr/>
            </a:pPr>
            <a:r>
              <a:rPr lang="de-DE" dirty="0" smtClean="0">
                <a:solidFill>
                  <a:schemeClr val="tx1"/>
                </a:solidFill>
              </a:rPr>
              <a:t>v) die Vertragsbedingungen oder die Satzung des AIF;</a:t>
            </a:r>
          </a:p>
          <a:p>
            <a:pPr>
              <a:defRPr/>
            </a:pPr>
            <a:r>
              <a:rPr lang="de-DE" dirty="0" err="1" smtClean="0">
                <a:solidFill>
                  <a:schemeClr val="tx1"/>
                </a:solidFill>
              </a:rPr>
              <a:t>vi</a:t>
            </a:r>
            <a:r>
              <a:rPr lang="de-DE" dirty="0" smtClean="0">
                <a:solidFill>
                  <a:schemeClr val="tx1"/>
                </a:solidFill>
              </a:rPr>
              <a:t>) die Bedingungen, zu denen der AIFM vom AIF bestellt wurde;</a:t>
            </a:r>
          </a:p>
          <a:p>
            <a:pPr>
              <a:defRPr/>
            </a:pPr>
            <a:r>
              <a:rPr lang="de-DE" dirty="0" smtClean="0">
                <a:solidFill>
                  <a:schemeClr val="tx1"/>
                </a:solidFill>
              </a:rPr>
              <a:t>d) das Risiko, dass keine angemessenen Verfahren zur Prävention unredlicher, betrügerischer oder böswilliger Handlungen geschaffen, umgesetzt und beibehalten werden;</a:t>
            </a:r>
          </a:p>
          <a:p>
            <a:pPr>
              <a:defRPr/>
            </a:pPr>
            <a:r>
              <a:rPr lang="de-DE" dirty="0" smtClean="0">
                <a:solidFill>
                  <a:schemeClr val="tx1"/>
                </a:solidFill>
              </a:rPr>
              <a:t>e) das Risiko einer nicht vorschriftsmäßigen Bewertung von Vermögenswerten oder Berechnung von Anteilspreisen;</a:t>
            </a:r>
          </a:p>
          <a:p>
            <a:pPr>
              <a:defRPr/>
            </a:pPr>
            <a:r>
              <a:rPr lang="de-DE" dirty="0" smtClean="0">
                <a:solidFill>
                  <a:schemeClr val="tx1"/>
                </a:solidFill>
              </a:rPr>
              <a:t>f) das Risiko von </a:t>
            </a:r>
            <a:r>
              <a:rPr lang="de-DE" u="sng" dirty="0" smtClean="0">
                <a:solidFill>
                  <a:schemeClr val="tx1"/>
                </a:solidFill>
              </a:rPr>
              <a:t>Verlusten, die durch eine Betriebsunterbrechung</a:t>
            </a:r>
            <a:r>
              <a:rPr lang="de-DE" dirty="0" smtClean="0">
                <a:solidFill>
                  <a:schemeClr val="tx1"/>
                </a:solidFill>
              </a:rPr>
              <a:t>, durch Systemausfälle oder durch einen Ausfall der Transaktionsverarbeitung oder des Prozessmanagements verursacht werden.</a:t>
            </a:r>
          </a:p>
          <a:p>
            <a:pPr>
              <a:defRPr/>
            </a:pPr>
            <a:r>
              <a:rPr lang="de-DE" dirty="0" smtClean="0">
                <a:solidFill>
                  <a:schemeClr val="tx1"/>
                </a:solidFill>
              </a:rPr>
              <a:t>(3) Berufshaftungsrisiken sind allzeit entweder durch zusätzliche, gemäß Art.14 bestimmte Eigenmittel in ausreichender Höhe oder durch einen ausreichenden, gemäß Art.15 bestimmten </a:t>
            </a:r>
            <a:r>
              <a:rPr lang="de-DE" dirty="0" err="1" smtClean="0">
                <a:solidFill>
                  <a:schemeClr val="tx1"/>
                </a:solidFill>
              </a:rPr>
              <a:t>Berufshaftpflichtver-sicherungsschutz</a:t>
            </a:r>
            <a:r>
              <a:rPr lang="de-DE" dirty="0" smtClean="0">
                <a:solidFill>
                  <a:schemeClr val="tx1"/>
                </a:solidFill>
              </a:rPr>
              <a:t> zu decken</a:t>
            </a:r>
            <a:r>
              <a:rPr lang="de-DE" dirty="0" smtClean="0">
                <a:solidFill>
                  <a:schemeClr val="tx1"/>
                </a:solidFill>
              </a:rPr>
              <a:t>.</a:t>
            </a:r>
            <a:endParaRPr lang="de-DE" dirty="0" smtClean="0">
              <a:solidFill>
                <a:schemeClr val="tx1"/>
              </a:solidFill>
            </a:endParaRP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dirty="0" smtClean="0"/>
          </a:p>
          <a:p>
            <a:pPr marL="0" lvl="0" indent="0">
              <a:buNone/>
            </a:pPr>
            <a:endParaRPr lang="de-DE" dirty="0" smtClean="0"/>
          </a:p>
          <a:p>
            <a:pPr marL="0" lvl="0" indent="0">
              <a:buNone/>
            </a:pPr>
            <a:endParaRPr lang="de-DE" dirty="0"/>
          </a:p>
          <a:p>
            <a:endParaRPr lang="de-DE" dirty="0"/>
          </a:p>
        </p:txBody>
      </p:sp>
      <p:pic>
        <p:nvPicPr>
          <p:cNvPr id="5" name="Grafik 4" descr="MACNEU2blau.bmp"/>
          <p:cNvPicPr>
            <a:picLocks noChangeAspect="1"/>
          </p:cNvPicPr>
          <p:nvPr/>
        </p:nvPicPr>
        <p:blipFill>
          <a:blip r:embed="rId2" cstate="print"/>
          <a:stretch>
            <a:fillRect/>
          </a:stretch>
        </p:blipFill>
        <p:spPr>
          <a:xfrm>
            <a:off x="7308304" y="188640"/>
            <a:ext cx="683568" cy="227856"/>
          </a:xfrm>
          <a:prstGeom prst="rect">
            <a:avLst/>
          </a:prstGeom>
        </p:spPr>
      </p:pic>
      <p:sp>
        <p:nvSpPr>
          <p:cNvPr id="4" name="Rechteck 3"/>
          <p:cNvSpPr/>
          <p:nvPr/>
        </p:nvSpPr>
        <p:spPr>
          <a:xfrm>
            <a:off x="755576" y="764704"/>
            <a:ext cx="7560840" cy="461665"/>
          </a:xfrm>
          <a:prstGeom prst="rect">
            <a:avLst/>
          </a:prstGeom>
        </p:spPr>
        <p:txBody>
          <a:bodyPr wrap="square">
            <a:spAutoFit/>
          </a:bodyPr>
          <a:lstStyle/>
          <a:p>
            <a:r>
              <a:rPr lang="de-DE" sz="2400" dirty="0" smtClean="0">
                <a:solidFill>
                  <a:schemeClr val="accent2">
                    <a:lumMod val="75000"/>
                  </a:schemeClr>
                </a:solidFill>
              </a:rPr>
              <a:t>§ 12 Level 2 Richtlinie - Deckungsumfang</a:t>
            </a:r>
            <a:endParaRPr lang="de-DE" sz="2200" dirty="0">
              <a:solidFill>
                <a:schemeClr val="accent2">
                  <a:lumMod val="75000"/>
                </a:schemeClr>
              </a:solidFill>
            </a:endParaRPr>
          </a:p>
        </p:txBody>
      </p:sp>
    </p:spTree>
    <p:extLst>
      <p:ext uri="{BB962C8B-B14F-4D97-AF65-F5344CB8AC3E}">
        <p14:creationId xmlns="" xmlns:p14="http://schemas.microsoft.com/office/powerpoint/2010/main" val="9776511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755576" y="1268760"/>
            <a:ext cx="7931224" cy="5256584"/>
          </a:xfrm>
        </p:spPr>
        <p:txBody>
          <a:bodyPr>
            <a:normAutofit fontScale="70000" lnSpcReduction="20000"/>
          </a:bodyPr>
          <a:lstStyle/>
          <a:p>
            <a:pPr>
              <a:defRPr/>
            </a:pPr>
            <a:r>
              <a:rPr lang="de-DE" sz="2600" dirty="0" smtClean="0">
                <a:solidFill>
                  <a:schemeClr val="tx1"/>
                </a:solidFill>
              </a:rPr>
              <a:t>(</a:t>
            </a:r>
            <a:r>
              <a:rPr lang="de-DE" sz="2600" dirty="0" smtClean="0">
                <a:solidFill>
                  <a:schemeClr val="tx1"/>
                </a:solidFill>
              </a:rPr>
              <a:t>1) Dieser Artikel gilt für AIFM, die sich dafür entscheiden, Berufshaftungsrisiken durch zusätzliche Eigenmittel abzudecken.</a:t>
            </a:r>
          </a:p>
          <a:p>
            <a:pPr>
              <a:defRPr/>
            </a:pPr>
            <a:r>
              <a:rPr lang="de-DE" sz="2600" dirty="0" smtClean="0">
                <a:solidFill>
                  <a:schemeClr val="tx1"/>
                </a:solidFill>
              </a:rPr>
              <a:t>(2) Zur Deckung von Berufshaftungsrisiken, die auf berufliche Fahrlässigkeit zurückzuführen sind, hält der AIFM zusätzliche Eigenmittel von mindestens 0,01 % des Werts der Portfolios der von ihm verwalteten AIF vor. …..</a:t>
            </a:r>
          </a:p>
          <a:p>
            <a:pPr>
              <a:defRPr/>
            </a:pPr>
            <a:r>
              <a:rPr lang="de-DE" sz="2600" dirty="0" smtClean="0">
                <a:solidFill>
                  <a:schemeClr val="tx1"/>
                </a:solidFill>
              </a:rPr>
              <a:t>(3) ……</a:t>
            </a:r>
          </a:p>
          <a:p>
            <a:pPr>
              <a:defRPr/>
            </a:pPr>
            <a:r>
              <a:rPr lang="de-DE" sz="2600" dirty="0" smtClean="0">
                <a:solidFill>
                  <a:schemeClr val="tx1"/>
                </a:solidFill>
              </a:rPr>
              <a:t>(4) ….</a:t>
            </a:r>
          </a:p>
          <a:p>
            <a:pPr>
              <a:defRPr/>
            </a:pPr>
            <a:r>
              <a:rPr lang="de-DE" sz="2600" dirty="0" smtClean="0">
                <a:solidFill>
                  <a:schemeClr val="tx1"/>
                </a:solidFill>
              </a:rPr>
              <a:t>(5) Ist die zuständige Behörde des Herkunftsmitgliedstaats des AIFM nicht davon überzeugt, dass die von diesem vorgehaltenen zusätzlichen Eigenmittel für eine angemessene Deckung seiner Berufshaftpflichtrisiken ausreichen, kann sie den AIFM auffordern, seine zusätzlichen Eigenmittel über den in Absatz 2 vorgeschrieben Betrag hinaus aufzustocken. Die zuständige Behörde begründet, warum sie die zusätzlichen Eigenmittel  des AIFM für unzureichend hält.</a:t>
            </a:r>
          </a:p>
          <a:p>
            <a:pPr>
              <a:defRPr/>
            </a:pPr>
            <a:endParaRPr lang="de-DE" dirty="0" smtClean="0">
              <a:solidFill>
                <a:schemeClr val="tx1"/>
              </a:solidFill>
            </a:endParaRPr>
          </a:p>
          <a:p>
            <a:pPr>
              <a:buNone/>
              <a:defRPr/>
            </a:pPr>
            <a:r>
              <a:rPr lang="de-DE" dirty="0" smtClean="0">
                <a:solidFill>
                  <a:schemeClr val="tx1"/>
                </a:solidFill>
                <a:hlinkClick r:id="rId2" action="ppaction://hlinkfile"/>
              </a:rPr>
              <a:t>Vergleichend: Art</a:t>
            </a:r>
            <a:r>
              <a:rPr lang="de-DE" dirty="0" smtClean="0">
                <a:solidFill>
                  <a:schemeClr val="tx1"/>
                </a:solidFill>
                <a:hlinkClick r:id="rId2" action="ppaction://hlinkfile"/>
              </a:rPr>
              <a:t>. 32 Kollektivanlagengesetz Schweiz - Eigene Mittel</a:t>
            </a:r>
            <a:r>
              <a:rPr lang="de-DE" dirty="0" smtClean="0">
                <a:solidFill>
                  <a:schemeClr val="tx1"/>
                </a:solidFill>
              </a:rPr>
              <a:t> </a:t>
            </a:r>
          </a:p>
          <a:p>
            <a:pPr>
              <a:defRPr/>
            </a:pPr>
            <a:r>
              <a:rPr lang="de-DE" sz="2300" dirty="0" smtClean="0">
                <a:solidFill>
                  <a:schemeClr val="tx1"/>
                </a:solidFill>
              </a:rPr>
              <a:t>Zwischen den eigenen Mitteln der Fondsleitung und dem Gesamtvermögen der von ihr verwalteten kollektiven Kapitalanlagen muss ein angemessenes Verhältnis bestehen. Der Bundesrat regelt dieses Verhältnis.</a:t>
            </a:r>
          </a:p>
          <a:p>
            <a:pPr>
              <a:defRPr/>
            </a:pPr>
            <a:endParaRPr lang="de-DE" dirty="0" smtClean="0">
              <a:solidFill>
                <a:schemeClr val="tx1"/>
              </a:solidFill>
            </a:endParaRP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dirty="0" smtClean="0"/>
          </a:p>
          <a:p>
            <a:pPr marL="0" lvl="0" indent="0">
              <a:buNone/>
            </a:pPr>
            <a:endParaRPr lang="de-DE" dirty="0" smtClean="0"/>
          </a:p>
          <a:p>
            <a:pPr marL="0" lvl="0" indent="0">
              <a:buNone/>
            </a:pPr>
            <a:endParaRPr lang="de-DE" dirty="0"/>
          </a:p>
          <a:p>
            <a:endParaRPr lang="de-DE" dirty="0"/>
          </a:p>
        </p:txBody>
      </p:sp>
      <p:pic>
        <p:nvPicPr>
          <p:cNvPr id="5" name="Grafik 4" descr="MACNEU2blau.bmp"/>
          <p:cNvPicPr>
            <a:picLocks noChangeAspect="1"/>
          </p:cNvPicPr>
          <p:nvPr/>
        </p:nvPicPr>
        <p:blipFill>
          <a:blip r:embed="rId3" cstate="print"/>
          <a:stretch>
            <a:fillRect/>
          </a:stretch>
        </p:blipFill>
        <p:spPr>
          <a:xfrm>
            <a:off x="7308304" y="188640"/>
            <a:ext cx="683568" cy="227856"/>
          </a:xfrm>
          <a:prstGeom prst="rect">
            <a:avLst/>
          </a:prstGeom>
        </p:spPr>
      </p:pic>
      <p:sp>
        <p:nvSpPr>
          <p:cNvPr id="4" name="Rechteck 3"/>
          <p:cNvSpPr/>
          <p:nvPr/>
        </p:nvSpPr>
        <p:spPr>
          <a:xfrm>
            <a:off x="755576" y="764704"/>
            <a:ext cx="7560840" cy="461665"/>
          </a:xfrm>
          <a:prstGeom prst="rect">
            <a:avLst/>
          </a:prstGeom>
        </p:spPr>
        <p:txBody>
          <a:bodyPr wrap="square">
            <a:spAutoFit/>
          </a:bodyPr>
          <a:lstStyle/>
          <a:p>
            <a:r>
              <a:rPr lang="de-DE" sz="2400" dirty="0" smtClean="0">
                <a:solidFill>
                  <a:schemeClr val="accent2">
                    <a:lumMod val="75000"/>
                  </a:schemeClr>
                </a:solidFill>
              </a:rPr>
              <a:t>§ 14 Level 2 Richtlinie - Eigenmittel</a:t>
            </a:r>
            <a:endParaRPr lang="de-DE" sz="2200" dirty="0">
              <a:solidFill>
                <a:schemeClr val="accent2">
                  <a:lumMod val="75000"/>
                </a:schemeClr>
              </a:solidFill>
            </a:endParaRPr>
          </a:p>
        </p:txBody>
      </p:sp>
    </p:spTree>
    <p:extLst>
      <p:ext uri="{BB962C8B-B14F-4D97-AF65-F5344CB8AC3E}">
        <p14:creationId xmlns="" xmlns:p14="http://schemas.microsoft.com/office/powerpoint/2010/main" val="9776511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755576" y="1412776"/>
            <a:ext cx="7931224" cy="5112568"/>
          </a:xfrm>
        </p:spPr>
        <p:txBody>
          <a:bodyPr>
            <a:normAutofit fontScale="62500" lnSpcReduction="20000"/>
          </a:bodyPr>
          <a:lstStyle/>
          <a:p>
            <a:pPr>
              <a:defRPr/>
            </a:pPr>
            <a:r>
              <a:rPr lang="de-DE" dirty="0" smtClean="0">
                <a:solidFill>
                  <a:schemeClr val="tx1"/>
                </a:solidFill>
              </a:rPr>
              <a:t>(1) Dieser Artikel gilt für AIFM, die sich dafür entscheiden, Berufshaftungsrisiken durch eine Berufshaftpflichtversicherung abzudecken.</a:t>
            </a:r>
          </a:p>
          <a:p>
            <a:pPr>
              <a:defRPr/>
            </a:pPr>
            <a:r>
              <a:rPr lang="de-DE" dirty="0" smtClean="0">
                <a:solidFill>
                  <a:schemeClr val="tx1"/>
                </a:solidFill>
              </a:rPr>
              <a:t>(2) Der AIFM schließt und verfügt allzeit über eine Berufshaftpflichtversicherung,</a:t>
            </a:r>
          </a:p>
          <a:p>
            <a:pPr>
              <a:defRPr/>
            </a:pPr>
            <a:r>
              <a:rPr lang="de-DE" dirty="0" smtClean="0">
                <a:solidFill>
                  <a:schemeClr val="tx1"/>
                </a:solidFill>
              </a:rPr>
              <a:t>a) deren Anfangslaufzeit mindestens ein Jahr beträgt;</a:t>
            </a:r>
          </a:p>
          <a:p>
            <a:pPr>
              <a:defRPr/>
            </a:pPr>
            <a:r>
              <a:rPr lang="de-DE" dirty="0" smtClean="0">
                <a:solidFill>
                  <a:schemeClr val="tx1"/>
                </a:solidFill>
              </a:rPr>
              <a:t>b) deren </a:t>
            </a:r>
            <a:r>
              <a:rPr lang="de-DE" u="sng" dirty="0" smtClean="0">
                <a:solidFill>
                  <a:schemeClr val="tx1"/>
                </a:solidFill>
              </a:rPr>
              <a:t>Kündigungsfrist mindestens 90 Tage beträgt;</a:t>
            </a:r>
          </a:p>
          <a:p>
            <a:pPr>
              <a:defRPr/>
            </a:pPr>
            <a:r>
              <a:rPr lang="de-DE" dirty="0" smtClean="0">
                <a:solidFill>
                  <a:schemeClr val="tx1"/>
                </a:solidFill>
              </a:rPr>
              <a:t>c) die die in Artikel 12 Absätze 1 und 2 definierten Berufshaftungsrisiken abdeckt;</a:t>
            </a:r>
          </a:p>
          <a:p>
            <a:pPr>
              <a:defRPr/>
            </a:pPr>
            <a:r>
              <a:rPr lang="de-DE" dirty="0" smtClean="0">
                <a:solidFill>
                  <a:schemeClr val="tx1"/>
                </a:solidFill>
              </a:rPr>
              <a:t>d) die bei einem EU- oder </a:t>
            </a:r>
            <a:r>
              <a:rPr lang="de-DE" dirty="0" err="1" smtClean="0">
                <a:solidFill>
                  <a:schemeClr val="tx1"/>
                </a:solidFill>
              </a:rPr>
              <a:t>Drittlandsunternehmen</a:t>
            </a:r>
            <a:r>
              <a:rPr lang="de-DE" dirty="0" smtClean="0">
                <a:solidFill>
                  <a:schemeClr val="tx1"/>
                </a:solidFill>
              </a:rPr>
              <a:t> geschlossen wurde, das nach dem Unions- oder dem nationalen Recht für die Berufshaftpflichtversicherung zugelassen ist;</a:t>
            </a:r>
          </a:p>
          <a:p>
            <a:pPr>
              <a:defRPr/>
            </a:pPr>
            <a:r>
              <a:rPr lang="de-DE" dirty="0" smtClean="0">
                <a:solidFill>
                  <a:schemeClr val="tx1"/>
                </a:solidFill>
              </a:rPr>
              <a:t>e) die von einem Drittunternehmen gestellt wird.</a:t>
            </a:r>
          </a:p>
          <a:p>
            <a:pPr>
              <a:defRPr/>
            </a:pPr>
            <a:r>
              <a:rPr lang="de-DE" dirty="0" smtClean="0">
                <a:solidFill>
                  <a:schemeClr val="tx1"/>
                </a:solidFill>
              </a:rPr>
              <a:t>Jede vereinbarte, festgelegte Überschreitung ist in vollem Umfang durch Eigenmittel gedeckt, die zusätzlich zu den in Artikel 9 Absätze 1 und 3 der Richtlinie 2011/61/EU vorgeschriebenen Eigenmitteln vorzuhalten sind.</a:t>
            </a:r>
          </a:p>
          <a:p>
            <a:pPr>
              <a:defRPr/>
            </a:pPr>
            <a:r>
              <a:rPr lang="de-DE" dirty="0" smtClean="0">
                <a:solidFill>
                  <a:schemeClr val="tx1"/>
                </a:solidFill>
              </a:rPr>
              <a:t>(3) Der Versicherungsschutz für eine Einzelforderung entspricht mindestens 0.7 % des nach Artikel 14 Absatz 2 Unterabsatz 2 berechneten Werts der Portfolios der von dem AIFM verwalteten AIF.</a:t>
            </a:r>
          </a:p>
          <a:p>
            <a:pPr>
              <a:defRPr/>
            </a:pPr>
            <a:r>
              <a:rPr lang="de-DE" dirty="0" smtClean="0">
                <a:solidFill>
                  <a:schemeClr val="tx1"/>
                </a:solidFill>
              </a:rPr>
              <a:t>(4) Der Versicherungsschutz für sämtliche Forderungen eines Jahres </a:t>
            </a:r>
            <a:r>
              <a:rPr lang="de-DE" u="sng" dirty="0" smtClean="0">
                <a:solidFill>
                  <a:schemeClr val="tx1"/>
                </a:solidFill>
              </a:rPr>
              <a:t>entspricht </a:t>
            </a:r>
            <a:r>
              <a:rPr lang="de-DE" u="sng" dirty="0" smtClean="0">
                <a:solidFill>
                  <a:srgbClr val="FF0000"/>
                </a:solidFill>
              </a:rPr>
              <a:t>mindestens 0,9 % </a:t>
            </a:r>
            <a:r>
              <a:rPr lang="de-DE" dirty="0" smtClean="0">
                <a:solidFill>
                  <a:schemeClr val="tx1"/>
                </a:solidFill>
              </a:rPr>
              <a:t>des nach Artikel 14 Absatz 2 Unterabsatz 2 berechneten Werts der Portfolios der von dem AIFM verwalteten AIF.</a:t>
            </a:r>
          </a:p>
          <a:p>
            <a:pPr>
              <a:defRPr/>
            </a:pPr>
            <a:r>
              <a:rPr lang="de-DE" dirty="0" smtClean="0">
                <a:solidFill>
                  <a:schemeClr val="tx1"/>
                </a:solidFill>
              </a:rPr>
              <a:t>(5) Der AIFM überprüft die Berufshaftpflichtversicherungspolice und deren Übereinstimmung mit den in diesem Artikel  festgelegten Anforderungen mindestens einmal jährlich sowie bei jeder Änderung, die sich auf die Übereinstimmung der Police  mit den Anforderungen dieses Artikels auswirkt.</a:t>
            </a: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dirty="0" smtClean="0"/>
          </a:p>
          <a:p>
            <a:pPr marL="0" lvl="0" indent="0">
              <a:buNone/>
            </a:pPr>
            <a:endParaRPr lang="de-DE" dirty="0" smtClean="0"/>
          </a:p>
          <a:p>
            <a:pPr marL="0" lvl="0" indent="0">
              <a:buNone/>
            </a:pPr>
            <a:endParaRPr lang="de-DE" dirty="0"/>
          </a:p>
          <a:p>
            <a:endParaRPr lang="de-DE" dirty="0"/>
          </a:p>
        </p:txBody>
      </p:sp>
      <p:pic>
        <p:nvPicPr>
          <p:cNvPr id="5" name="Grafik 4" descr="MACNEU2blau.bmp"/>
          <p:cNvPicPr>
            <a:picLocks noChangeAspect="1"/>
          </p:cNvPicPr>
          <p:nvPr/>
        </p:nvPicPr>
        <p:blipFill>
          <a:blip r:embed="rId2" cstate="print"/>
          <a:stretch>
            <a:fillRect/>
          </a:stretch>
        </p:blipFill>
        <p:spPr>
          <a:xfrm>
            <a:off x="7308304" y="188640"/>
            <a:ext cx="683568" cy="227856"/>
          </a:xfrm>
          <a:prstGeom prst="rect">
            <a:avLst/>
          </a:prstGeom>
        </p:spPr>
      </p:pic>
      <p:sp>
        <p:nvSpPr>
          <p:cNvPr id="4" name="Rechteck 3"/>
          <p:cNvSpPr/>
          <p:nvPr/>
        </p:nvSpPr>
        <p:spPr>
          <a:xfrm>
            <a:off x="755576" y="764704"/>
            <a:ext cx="7560840" cy="800219"/>
          </a:xfrm>
          <a:prstGeom prst="rect">
            <a:avLst/>
          </a:prstGeom>
        </p:spPr>
        <p:txBody>
          <a:bodyPr wrap="square">
            <a:spAutoFit/>
          </a:bodyPr>
          <a:lstStyle/>
          <a:p>
            <a:r>
              <a:rPr lang="de-DE" sz="2400" dirty="0" smtClean="0">
                <a:solidFill>
                  <a:schemeClr val="accent2">
                    <a:lumMod val="75000"/>
                  </a:schemeClr>
                </a:solidFill>
              </a:rPr>
              <a:t>§ 15 Level 2 Richtlinie – Deckungshöhe</a:t>
            </a:r>
          </a:p>
          <a:p>
            <a:endParaRPr lang="de-DE" sz="2200" dirty="0">
              <a:solidFill>
                <a:schemeClr val="accent2">
                  <a:lumMod val="75000"/>
                </a:schemeClr>
              </a:solidFill>
            </a:endParaRPr>
          </a:p>
        </p:txBody>
      </p:sp>
    </p:spTree>
    <p:extLst>
      <p:ext uri="{BB962C8B-B14F-4D97-AF65-F5344CB8AC3E}">
        <p14:creationId xmlns="" xmlns:p14="http://schemas.microsoft.com/office/powerpoint/2010/main" val="9776511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43490" y="836712"/>
            <a:ext cx="7024744" cy="648072"/>
          </a:xfrm>
        </p:spPr>
        <p:txBody>
          <a:bodyPr>
            <a:normAutofit fontScale="90000"/>
          </a:bodyPr>
          <a:lstStyle/>
          <a:p>
            <a:r>
              <a:rPr lang="de-DE" dirty="0" smtClean="0"/>
              <a:t>Deckungsumfang</a:t>
            </a:r>
            <a:endParaRPr lang="de-DE" dirty="0"/>
          </a:p>
        </p:txBody>
      </p:sp>
      <p:sp>
        <p:nvSpPr>
          <p:cNvPr id="3" name="Inhaltsplatzhalter 2"/>
          <p:cNvSpPr>
            <a:spLocks noGrp="1"/>
          </p:cNvSpPr>
          <p:nvPr>
            <p:ph idx="1"/>
          </p:nvPr>
        </p:nvSpPr>
        <p:spPr>
          <a:xfrm>
            <a:off x="1043492" y="1700808"/>
            <a:ext cx="6777317" cy="4131821"/>
          </a:xfrm>
        </p:spPr>
        <p:txBody>
          <a:bodyPr>
            <a:normAutofit fontScale="25000" lnSpcReduction="20000"/>
          </a:bodyPr>
          <a:lstStyle/>
          <a:p>
            <a:pPr marL="0" indent="0">
              <a:buNone/>
            </a:pPr>
            <a:r>
              <a:rPr lang="de-DE" i="1" dirty="0" smtClean="0"/>
              <a:t> </a:t>
            </a:r>
            <a:endParaRPr lang="de-DE" dirty="0" smtClean="0"/>
          </a:p>
          <a:p>
            <a:pPr marL="0" indent="0">
              <a:buNone/>
            </a:pPr>
            <a:r>
              <a:rPr lang="de-DE" sz="6400" b="1" i="1" dirty="0" smtClean="0"/>
              <a:t>Standard</a:t>
            </a:r>
            <a:endParaRPr lang="de-DE" sz="6400" dirty="0" smtClean="0"/>
          </a:p>
          <a:p>
            <a:pPr>
              <a:buFont typeface="Symbol" pitchFamily="18" charset="2"/>
              <a:buChar char="-"/>
              <a:defRPr/>
            </a:pPr>
            <a:r>
              <a:rPr lang="de-DE" sz="6400" dirty="0" smtClean="0"/>
              <a:t>Prospekthaftung </a:t>
            </a:r>
          </a:p>
          <a:p>
            <a:pPr>
              <a:buFont typeface="Symbol" pitchFamily="18" charset="2"/>
              <a:buChar char="-"/>
              <a:defRPr/>
            </a:pPr>
            <a:r>
              <a:rPr lang="de-DE" sz="6400" dirty="0" smtClean="0"/>
              <a:t>Laufende Fondsverwaltung</a:t>
            </a:r>
          </a:p>
          <a:p>
            <a:pPr>
              <a:buFont typeface="Symbol" pitchFamily="18" charset="2"/>
              <a:buChar char="-"/>
              <a:defRPr/>
            </a:pPr>
            <a:r>
              <a:rPr lang="de-DE" sz="6400" dirty="0" smtClean="0"/>
              <a:t>Haftung für Unternehmensleiter (D&amp;O)</a:t>
            </a:r>
          </a:p>
          <a:p>
            <a:pPr>
              <a:buFont typeface="Symbol" pitchFamily="18" charset="2"/>
              <a:buChar char="-"/>
              <a:defRPr/>
            </a:pPr>
            <a:r>
              <a:rPr lang="de-DE" sz="6400" dirty="0" smtClean="0"/>
              <a:t>Haftpflicht für Investorenbeiräte (inkl. Richterrecht</a:t>
            </a:r>
            <a:r>
              <a:rPr lang="de-DE" sz="6400" dirty="0" smtClean="0"/>
              <a:t>)</a:t>
            </a:r>
          </a:p>
          <a:p>
            <a:pPr>
              <a:buFont typeface="Symbol" pitchFamily="18" charset="2"/>
              <a:buChar char="-"/>
              <a:defRPr/>
            </a:pPr>
            <a:r>
              <a:rPr lang="de-DE" sz="6400" dirty="0" smtClean="0"/>
              <a:t>AIFM Baustein</a:t>
            </a:r>
            <a:r>
              <a:rPr lang="de-DE" sz="6400" dirty="0" smtClean="0"/>
              <a:t> (Dokumentenverlust, Betriebsunterbrechung)</a:t>
            </a:r>
            <a:endParaRPr lang="de-DE" sz="6400" dirty="0" smtClean="0"/>
          </a:p>
          <a:p>
            <a:pPr>
              <a:buFont typeface="Symbol" pitchFamily="18" charset="2"/>
              <a:buChar char="-"/>
              <a:defRPr/>
            </a:pPr>
            <a:endParaRPr lang="de-DE" sz="6400" dirty="0" smtClean="0"/>
          </a:p>
          <a:p>
            <a:pPr marL="0" indent="0">
              <a:buNone/>
            </a:pPr>
            <a:r>
              <a:rPr lang="de-DE" sz="6400" b="1" i="1" dirty="0" smtClean="0"/>
              <a:t>Erweiterungsbausteine</a:t>
            </a:r>
            <a:endParaRPr lang="de-DE" sz="6400" dirty="0" smtClean="0"/>
          </a:p>
          <a:p>
            <a:pPr>
              <a:buFont typeface="Symbol" pitchFamily="18" charset="2"/>
              <a:buChar char="-"/>
              <a:defRPr/>
            </a:pPr>
            <a:r>
              <a:rPr lang="de-DE" sz="6400" dirty="0" smtClean="0"/>
              <a:t>Vertrauensschadenversicherung </a:t>
            </a:r>
            <a:r>
              <a:rPr lang="de-DE" sz="6400" dirty="0" smtClean="0"/>
              <a:t>(Schutz vor Kriminalität)</a:t>
            </a:r>
          </a:p>
          <a:p>
            <a:pPr>
              <a:buFont typeface="Symbol" pitchFamily="18" charset="2"/>
              <a:buChar char="-"/>
              <a:defRPr/>
            </a:pPr>
            <a:r>
              <a:rPr lang="de-DE" sz="6400" dirty="0" smtClean="0"/>
              <a:t>Haftpflicht für externe Mandate</a:t>
            </a:r>
          </a:p>
          <a:p>
            <a:pPr>
              <a:buFont typeface="Symbol" pitchFamily="18" charset="2"/>
              <a:buChar char="-"/>
              <a:defRPr/>
            </a:pPr>
            <a:r>
              <a:rPr lang="de-DE" sz="6400" dirty="0" smtClean="0"/>
              <a:t>Rechtsschutz, insbesondere </a:t>
            </a:r>
            <a:r>
              <a:rPr lang="de-DE" sz="6400" dirty="0" smtClean="0"/>
              <a:t>Strafrechtsschutz und </a:t>
            </a:r>
            <a:r>
              <a:rPr lang="de-DE" sz="6400" dirty="0" err="1" smtClean="0"/>
              <a:t>gg</a:t>
            </a:r>
            <a:r>
              <a:rPr lang="de-DE" sz="6400" dirty="0" smtClean="0"/>
              <a:t>. Aufsicht</a:t>
            </a:r>
          </a:p>
          <a:p>
            <a:pPr>
              <a:buFont typeface="Symbol" pitchFamily="18" charset="2"/>
              <a:buChar char="-"/>
              <a:defRPr/>
            </a:pPr>
            <a:r>
              <a:rPr lang="de-DE" sz="6400" dirty="0" smtClean="0"/>
              <a:t>Aufrechnungsschutz usw.</a:t>
            </a:r>
            <a:endParaRPr lang="de-DE" sz="6400" dirty="0" smtClean="0"/>
          </a:p>
          <a:p>
            <a:pPr>
              <a:buFont typeface="Symbol" pitchFamily="18" charset="2"/>
              <a:buChar char="-"/>
              <a:defRPr/>
            </a:pPr>
            <a:r>
              <a:rPr lang="de-DE" sz="6400" dirty="0" smtClean="0"/>
              <a:t>Lösungen für Vertriebe </a:t>
            </a:r>
          </a:p>
          <a:p>
            <a:pPr>
              <a:buFont typeface="Symbol" pitchFamily="18" charset="2"/>
              <a:buChar char="-"/>
              <a:defRPr/>
            </a:pPr>
            <a:r>
              <a:rPr lang="de-DE" sz="6400" dirty="0" smtClean="0"/>
              <a:t>Einschluss des </a:t>
            </a:r>
            <a:r>
              <a:rPr lang="de-DE" sz="6400" dirty="0" err="1" smtClean="0"/>
              <a:t>Kontrollors</a:t>
            </a:r>
            <a:endParaRPr lang="de-DE" sz="6400" dirty="0" smtClean="0"/>
          </a:p>
          <a:p>
            <a:pPr>
              <a:buFont typeface="Symbol" pitchFamily="18" charset="2"/>
              <a:buChar char="-"/>
              <a:defRPr/>
            </a:pPr>
            <a:r>
              <a:rPr lang="de-DE" sz="6400" dirty="0" smtClean="0"/>
              <a:t>Schutz auch für </a:t>
            </a:r>
            <a:r>
              <a:rPr lang="de-DE" sz="6400" dirty="0" smtClean="0"/>
              <a:t>Rückabwicklungstatbestände</a:t>
            </a:r>
          </a:p>
          <a:p>
            <a:pPr>
              <a:buFont typeface="Symbol" pitchFamily="18" charset="2"/>
              <a:buChar char="-"/>
              <a:defRPr/>
            </a:pPr>
            <a:r>
              <a:rPr lang="de-DE" sz="6400" dirty="0" smtClean="0"/>
              <a:t>Neuartige Versicherungsfalldefinition</a:t>
            </a:r>
            <a:endParaRPr lang="de-DE" sz="6400" dirty="0" smtClean="0"/>
          </a:p>
          <a:p>
            <a:pPr marL="0" indent="0">
              <a:buNone/>
            </a:pPr>
            <a:endParaRPr lang="de-DE" sz="4800" dirty="0" smtClean="0"/>
          </a:p>
          <a:p>
            <a:pPr marL="0" indent="0">
              <a:buNone/>
            </a:pPr>
            <a:r>
              <a:rPr lang="de-DE" sz="4400" i="1" dirty="0" smtClean="0"/>
              <a:t> </a:t>
            </a:r>
            <a:endParaRPr lang="de-DE" sz="4400" dirty="0"/>
          </a:p>
        </p:txBody>
      </p:sp>
      <p:pic>
        <p:nvPicPr>
          <p:cNvPr id="6" name="Grafik 5" descr="MACNEU2blau.bmp"/>
          <p:cNvPicPr>
            <a:picLocks noChangeAspect="1"/>
          </p:cNvPicPr>
          <p:nvPr/>
        </p:nvPicPr>
        <p:blipFill>
          <a:blip r:embed="rId2" cstate="print"/>
          <a:stretch>
            <a:fillRect/>
          </a:stretch>
        </p:blipFill>
        <p:spPr>
          <a:xfrm>
            <a:off x="7308304" y="188640"/>
            <a:ext cx="683568" cy="227856"/>
          </a:xfrm>
          <a:prstGeom prst="rect">
            <a:avLst/>
          </a:prstGeom>
        </p:spPr>
      </p:pic>
    </p:spTree>
    <p:extLst>
      <p:ext uri="{BB962C8B-B14F-4D97-AF65-F5344CB8AC3E}">
        <p14:creationId xmlns="" xmlns:p14="http://schemas.microsoft.com/office/powerpoint/2010/main" val="28059824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755576" y="1484784"/>
            <a:ext cx="7931224" cy="4641379"/>
          </a:xfrm>
        </p:spPr>
        <p:txBody>
          <a:bodyPr>
            <a:normAutofit fontScale="62500" lnSpcReduction="20000"/>
          </a:bodyPr>
          <a:lstStyle/>
          <a:p>
            <a:pPr>
              <a:buNone/>
              <a:defRPr/>
            </a:pPr>
            <a:r>
              <a:rPr lang="de-DE" dirty="0" smtClean="0">
                <a:solidFill>
                  <a:schemeClr val="tx1"/>
                </a:solidFill>
              </a:rPr>
              <a:t>Artikel 17 Pflicht, im besten Interesse des AIF oder der Anleger </a:t>
            </a:r>
            <a:r>
              <a:rPr lang="de-DE" sz="1400" dirty="0" smtClean="0">
                <a:solidFill>
                  <a:schemeClr val="tx1"/>
                </a:solidFill>
              </a:rPr>
              <a:t>… </a:t>
            </a:r>
            <a:r>
              <a:rPr lang="de-DE" dirty="0" smtClean="0">
                <a:solidFill>
                  <a:schemeClr val="tx1"/>
                </a:solidFill>
              </a:rPr>
              <a:t>und der Integrität des </a:t>
            </a:r>
            <a:endParaRPr lang="de-DE" dirty="0" smtClean="0">
              <a:solidFill>
                <a:schemeClr val="tx1"/>
              </a:solidFill>
            </a:endParaRPr>
          </a:p>
          <a:p>
            <a:pPr>
              <a:buNone/>
              <a:defRPr/>
            </a:pPr>
            <a:r>
              <a:rPr lang="de-DE" dirty="0" smtClean="0">
                <a:solidFill>
                  <a:schemeClr val="tx1"/>
                </a:solidFill>
              </a:rPr>
              <a:t>Marktes </a:t>
            </a:r>
            <a:r>
              <a:rPr lang="de-DE" dirty="0" smtClean="0">
                <a:solidFill>
                  <a:schemeClr val="tx1"/>
                </a:solidFill>
              </a:rPr>
              <a:t>zu handeln</a:t>
            </a:r>
          </a:p>
          <a:p>
            <a:pPr>
              <a:defRPr/>
            </a:pPr>
            <a:endParaRPr lang="de-DE" dirty="0" smtClean="0">
              <a:solidFill>
                <a:schemeClr val="tx1"/>
              </a:solidFill>
            </a:endParaRPr>
          </a:p>
          <a:p>
            <a:pPr>
              <a:defRPr/>
            </a:pPr>
            <a:r>
              <a:rPr lang="de-DE" dirty="0" smtClean="0">
                <a:solidFill>
                  <a:schemeClr val="tx1"/>
                </a:solidFill>
              </a:rPr>
              <a:t>(1) Die AIFM wenden Grundsätze und Verfahren zur Verhinderung unzulässiger Praktiken an, einschließlich solcher, von denen nach billigem Ermessen eine Beeinträchtigung der Marktstabilität und -integrität zu erwarten wäre.</a:t>
            </a:r>
          </a:p>
          <a:p>
            <a:pPr>
              <a:defRPr/>
            </a:pPr>
            <a:r>
              <a:rPr lang="de-DE" dirty="0" smtClean="0">
                <a:solidFill>
                  <a:schemeClr val="tx1"/>
                </a:solidFill>
              </a:rPr>
              <a:t>(2) Die AIFM stellen sicher, dass den von ihnen verwalteten AIF oder den Anlegern dieser AIF </a:t>
            </a:r>
            <a:r>
              <a:rPr lang="de-DE" u="sng" dirty="0" smtClean="0">
                <a:solidFill>
                  <a:schemeClr val="tx1"/>
                </a:solidFill>
              </a:rPr>
              <a:t>keine überzogenen Kosten</a:t>
            </a:r>
            <a:r>
              <a:rPr lang="de-DE" dirty="0" smtClean="0">
                <a:solidFill>
                  <a:schemeClr val="tx1"/>
                </a:solidFill>
              </a:rPr>
              <a:t> in Rechnung gestellt werden.</a:t>
            </a:r>
          </a:p>
          <a:p>
            <a:pPr>
              <a:defRPr/>
            </a:pPr>
            <a:endParaRPr lang="de-DE" dirty="0" smtClean="0">
              <a:solidFill>
                <a:schemeClr val="tx1"/>
              </a:solidFill>
            </a:endParaRPr>
          </a:p>
          <a:p>
            <a:pPr>
              <a:buNone/>
              <a:defRPr/>
            </a:pPr>
            <a:r>
              <a:rPr lang="de-DE" dirty="0" smtClean="0">
                <a:solidFill>
                  <a:schemeClr val="tx1"/>
                </a:solidFill>
              </a:rPr>
              <a:t>Artikel 18 Gebotene Sorgfalt</a:t>
            </a:r>
          </a:p>
          <a:p>
            <a:pPr>
              <a:defRPr/>
            </a:pPr>
            <a:endParaRPr lang="de-DE" dirty="0" smtClean="0">
              <a:solidFill>
                <a:schemeClr val="tx1"/>
              </a:solidFill>
            </a:endParaRPr>
          </a:p>
          <a:p>
            <a:pPr>
              <a:defRPr/>
            </a:pPr>
            <a:r>
              <a:rPr lang="de-DE" dirty="0" smtClean="0">
                <a:solidFill>
                  <a:schemeClr val="tx1"/>
                </a:solidFill>
              </a:rPr>
              <a:t>(1) Die AIFM lassen bei der Auswahl und laufenden Überwachung der Anlagen </a:t>
            </a:r>
            <a:r>
              <a:rPr lang="de-DE" u="sng" dirty="0" smtClean="0">
                <a:solidFill>
                  <a:schemeClr val="tx1"/>
                </a:solidFill>
              </a:rPr>
              <a:t>große Sorgfalt </a:t>
            </a:r>
            <a:r>
              <a:rPr lang="de-DE" dirty="0" smtClean="0">
                <a:solidFill>
                  <a:schemeClr val="tx1"/>
                </a:solidFill>
              </a:rPr>
              <a:t>walten.</a:t>
            </a:r>
          </a:p>
          <a:p>
            <a:pPr>
              <a:defRPr/>
            </a:pPr>
            <a:r>
              <a:rPr lang="de-DE" dirty="0" smtClean="0">
                <a:solidFill>
                  <a:schemeClr val="tx1"/>
                </a:solidFill>
              </a:rPr>
              <a:t>(2) Die AIFM gewährleisten, dass sie hinsichtlich der Vermögenswerte, in die der AIF investiert, über ausreichende Kenntnisse und ausreichendes Verständnis verfügen.</a:t>
            </a:r>
          </a:p>
          <a:p>
            <a:pPr>
              <a:defRPr/>
            </a:pPr>
            <a:r>
              <a:rPr lang="de-DE" dirty="0" smtClean="0">
                <a:solidFill>
                  <a:schemeClr val="tx1"/>
                </a:solidFill>
              </a:rPr>
              <a:t>(3) Die AIFM legen in Bezug auf Sorgfaltspflichten schriftliche Grundsätze und Verfahren fest, setzen diese um und wenden sie an und treffen wirksame Vorkehrungen, um zu gewährleisten, dass Anlageentscheidungen, die für die AIF getroffen werden, mit deren Zielen, Anlagestrategie und gegebenenfalls Risikolimits übereinstimmen.</a:t>
            </a:r>
          </a:p>
          <a:p>
            <a:pPr>
              <a:defRPr/>
            </a:pPr>
            <a:r>
              <a:rPr lang="de-DE" dirty="0" smtClean="0">
                <a:solidFill>
                  <a:schemeClr val="tx1"/>
                </a:solidFill>
              </a:rPr>
              <a:t>(4) Die in Absatz 3 genannten Grundsätze und Verfahren in Bezug auf Sorgfaltspflichten werden regelmäßig überprüft und aktualisiert</a:t>
            </a:r>
            <a:r>
              <a:rPr lang="de-DE" dirty="0" smtClean="0">
                <a:solidFill>
                  <a:schemeClr val="tx1"/>
                </a:solidFill>
              </a:rPr>
              <a:t>.</a:t>
            </a:r>
            <a:r>
              <a:rPr lang="de-DE" dirty="0" smtClean="0"/>
              <a:t> </a:t>
            </a:r>
            <a:endParaRPr lang="de-DE" dirty="0" smtClean="0">
              <a:solidFill>
                <a:schemeClr val="tx1"/>
              </a:solidFill>
            </a:endParaRP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b="1" dirty="0" smtClean="0">
              <a:solidFill>
                <a:srgbClr val="FF0000"/>
              </a:solidFill>
            </a:endParaRPr>
          </a:p>
          <a:p>
            <a:pPr marL="0" lvl="0" indent="0">
              <a:buNone/>
            </a:pPr>
            <a:endParaRPr lang="de-DE" dirty="0" smtClean="0"/>
          </a:p>
          <a:p>
            <a:pPr marL="0" lvl="0" indent="0">
              <a:buNone/>
            </a:pPr>
            <a:endParaRPr lang="de-DE" dirty="0" smtClean="0"/>
          </a:p>
          <a:p>
            <a:pPr marL="0" lvl="0" indent="0">
              <a:buNone/>
            </a:pPr>
            <a:endParaRPr lang="de-DE" dirty="0"/>
          </a:p>
          <a:p>
            <a:endParaRPr lang="de-DE" dirty="0"/>
          </a:p>
        </p:txBody>
      </p:sp>
      <p:pic>
        <p:nvPicPr>
          <p:cNvPr id="5" name="Grafik 4" descr="MACNEU2blau.bmp"/>
          <p:cNvPicPr>
            <a:picLocks noChangeAspect="1"/>
          </p:cNvPicPr>
          <p:nvPr/>
        </p:nvPicPr>
        <p:blipFill>
          <a:blip r:embed="rId2" cstate="print"/>
          <a:stretch>
            <a:fillRect/>
          </a:stretch>
        </p:blipFill>
        <p:spPr>
          <a:xfrm>
            <a:off x="7308304" y="188640"/>
            <a:ext cx="683568" cy="227856"/>
          </a:xfrm>
          <a:prstGeom prst="rect">
            <a:avLst/>
          </a:prstGeom>
        </p:spPr>
      </p:pic>
      <p:sp>
        <p:nvSpPr>
          <p:cNvPr id="4" name="Rechteck 3"/>
          <p:cNvSpPr/>
          <p:nvPr/>
        </p:nvSpPr>
        <p:spPr>
          <a:xfrm>
            <a:off x="755576" y="764704"/>
            <a:ext cx="7560840" cy="461665"/>
          </a:xfrm>
          <a:prstGeom prst="rect">
            <a:avLst/>
          </a:prstGeom>
        </p:spPr>
        <p:txBody>
          <a:bodyPr wrap="square">
            <a:spAutoFit/>
          </a:bodyPr>
          <a:lstStyle/>
          <a:p>
            <a:r>
              <a:rPr lang="de-DE" sz="2400" dirty="0" smtClean="0">
                <a:solidFill>
                  <a:schemeClr val="accent2">
                    <a:lumMod val="75000"/>
                  </a:schemeClr>
                </a:solidFill>
              </a:rPr>
              <a:t>Art 17 + 18 Sorgfaltspflichten</a:t>
            </a:r>
            <a:endParaRPr lang="de-DE" sz="2200" dirty="0">
              <a:solidFill>
                <a:schemeClr val="accent2">
                  <a:lumMod val="75000"/>
                </a:schemeClr>
              </a:solidFill>
            </a:endParaRPr>
          </a:p>
        </p:txBody>
      </p:sp>
    </p:spTree>
    <p:extLst>
      <p:ext uri="{BB962C8B-B14F-4D97-AF65-F5344CB8AC3E}">
        <p14:creationId xmlns="" xmlns:p14="http://schemas.microsoft.com/office/powerpoint/2010/main" val="9776511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755576" y="836712"/>
            <a:ext cx="7632848" cy="5289451"/>
          </a:xfrm>
        </p:spPr>
        <p:txBody>
          <a:bodyPr>
            <a:normAutofit fontScale="47500" lnSpcReduction="20000"/>
          </a:bodyPr>
          <a:lstStyle/>
          <a:p>
            <a:pPr algn="ctr">
              <a:buNone/>
              <a:defRPr/>
            </a:pPr>
            <a:r>
              <a:rPr lang="de-DE" dirty="0" smtClean="0">
                <a:solidFill>
                  <a:schemeClr val="tx1"/>
                </a:solidFill>
              </a:rPr>
              <a:t>Manager </a:t>
            </a:r>
            <a:r>
              <a:rPr lang="de-DE" dirty="0" err="1" smtClean="0">
                <a:solidFill>
                  <a:schemeClr val="tx1"/>
                </a:solidFill>
              </a:rPr>
              <a:t>Assecuranz</a:t>
            </a:r>
            <a:r>
              <a:rPr lang="de-DE" dirty="0" smtClean="0">
                <a:solidFill>
                  <a:schemeClr val="tx1"/>
                </a:solidFill>
              </a:rPr>
              <a:t> Compagnie GmbH</a:t>
            </a:r>
          </a:p>
          <a:p>
            <a:pPr algn="ctr">
              <a:buNone/>
              <a:defRPr/>
            </a:pPr>
            <a:r>
              <a:rPr lang="de-DE" dirty="0" smtClean="0">
                <a:solidFill>
                  <a:schemeClr val="tx1"/>
                </a:solidFill>
              </a:rPr>
              <a:t>Graf - Lehndorff - Straße 3</a:t>
            </a:r>
          </a:p>
          <a:p>
            <a:pPr algn="ctr">
              <a:buNone/>
              <a:defRPr/>
            </a:pPr>
            <a:r>
              <a:rPr lang="de-DE" dirty="0" smtClean="0">
                <a:solidFill>
                  <a:schemeClr val="tx1"/>
                </a:solidFill>
              </a:rPr>
              <a:t>D - 81829 München</a:t>
            </a:r>
          </a:p>
          <a:p>
            <a:pPr algn="ctr">
              <a:buNone/>
              <a:defRPr/>
            </a:pPr>
            <a:r>
              <a:rPr lang="de-DE" dirty="0" smtClean="0">
                <a:solidFill>
                  <a:schemeClr val="tx1"/>
                </a:solidFill>
                <a:sym typeface="Wingdings"/>
              </a:rPr>
              <a:t></a:t>
            </a:r>
            <a:r>
              <a:rPr lang="de-DE" dirty="0" smtClean="0">
                <a:solidFill>
                  <a:schemeClr val="tx1"/>
                </a:solidFill>
              </a:rPr>
              <a:t> +49 89 95 444 880</a:t>
            </a:r>
          </a:p>
          <a:p>
            <a:pPr algn="ctr">
              <a:buNone/>
              <a:defRPr/>
            </a:pPr>
            <a:r>
              <a:rPr lang="de-DE" sz="1100" dirty="0" smtClean="0">
                <a:solidFill>
                  <a:schemeClr val="tx1"/>
                </a:solidFill>
              </a:rPr>
              <a:t>Handelsregister München HRB167745       Deutsches Vermittlerregister Nr. D-HO41-RO42A-08</a:t>
            </a:r>
          </a:p>
          <a:p>
            <a:pPr algn="ctr">
              <a:buNone/>
              <a:defRPr/>
            </a:pPr>
            <a:r>
              <a:rPr lang="de-DE" dirty="0" smtClean="0">
                <a:solidFill>
                  <a:schemeClr val="tx1"/>
                </a:solidFill>
              </a:rPr>
              <a:t>www.managerassecuranz.de/eu</a:t>
            </a:r>
          </a:p>
          <a:p>
            <a:pPr algn="ctr">
              <a:buNone/>
              <a:defRPr/>
            </a:pPr>
            <a:r>
              <a:rPr lang="de-DE" dirty="0" smtClean="0">
                <a:solidFill>
                  <a:schemeClr val="tx1"/>
                </a:solidFill>
              </a:rPr>
              <a:t>www.24-you.de</a:t>
            </a:r>
          </a:p>
          <a:p>
            <a:pPr algn="ctr">
              <a:buNone/>
              <a:defRPr/>
            </a:pPr>
            <a:r>
              <a:rPr lang="de-DE" dirty="0" smtClean="0">
                <a:solidFill>
                  <a:schemeClr val="tx1"/>
                </a:solidFill>
              </a:rPr>
              <a:t>	</a:t>
            </a:r>
          </a:p>
          <a:p>
            <a:pPr algn="ctr">
              <a:buNone/>
              <a:defRPr/>
            </a:pPr>
            <a:r>
              <a:rPr lang="de-DE" dirty="0" smtClean="0">
                <a:solidFill>
                  <a:schemeClr val="tx1"/>
                </a:solidFill>
              </a:rPr>
              <a:t>Manager </a:t>
            </a:r>
            <a:r>
              <a:rPr lang="de-DE" dirty="0" err="1" smtClean="0">
                <a:solidFill>
                  <a:schemeClr val="tx1"/>
                </a:solidFill>
              </a:rPr>
              <a:t>Assecuranz</a:t>
            </a:r>
            <a:r>
              <a:rPr lang="de-DE" dirty="0" smtClean="0">
                <a:solidFill>
                  <a:schemeClr val="tx1"/>
                </a:solidFill>
              </a:rPr>
              <a:t> Compagnie AG</a:t>
            </a:r>
          </a:p>
          <a:p>
            <a:pPr algn="ctr">
              <a:buNone/>
              <a:defRPr/>
            </a:pPr>
            <a:r>
              <a:rPr lang="de-DE" dirty="0" smtClean="0">
                <a:solidFill>
                  <a:schemeClr val="tx1"/>
                </a:solidFill>
              </a:rPr>
              <a:t>Neuhaus 190                                </a:t>
            </a:r>
          </a:p>
          <a:p>
            <a:pPr algn="ctr">
              <a:buNone/>
              <a:defRPr/>
            </a:pPr>
            <a:r>
              <a:rPr lang="de-DE" dirty="0" smtClean="0">
                <a:solidFill>
                  <a:schemeClr val="tx1"/>
                </a:solidFill>
              </a:rPr>
              <a:t>CH - 8762 Glarus Süd                   </a:t>
            </a:r>
          </a:p>
          <a:p>
            <a:pPr algn="ctr">
              <a:buNone/>
              <a:defRPr/>
            </a:pPr>
            <a:r>
              <a:rPr lang="de-DE" dirty="0" smtClean="0">
                <a:solidFill>
                  <a:schemeClr val="tx1"/>
                </a:solidFill>
                <a:sym typeface="Wingdings"/>
              </a:rPr>
              <a:t> </a:t>
            </a:r>
            <a:r>
              <a:rPr lang="de-DE" dirty="0" smtClean="0">
                <a:solidFill>
                  <a:schemeClr val="tx1"/>
                </a:solidFill>
              </a:rPr>
              <a:t>+41 44 51 52 302</a:t>
            </a:r>
          </a:p>
          <a:p>
            <a:pPr algn="ctr">
              <a:buNone/>
              <a:defRPr/>
            </a:pPr>
            <a:r>
              <a:rPr lang="de-DE" sz="1100" dirty="0" smtClean="0">
                <a:solidFill>
                  <a:schemeClr val="tx1"/>
                </a:solidFill>
              </a:rPr>
              <a:t>Handelsregister Glarus CH 020 3 036 334 1</a:t>
            </a:r>
          </a:p>
          <a:p>
            <a:pPr algn="ctr">
              <a:buNone/>
              <a:defRPr/>
            </a:pPr>
            <a:r>
              <a:rPr lang="de-DE" dirty="0" smtClean="0">
                <a:solidFill>
                  <a:schemeClr val="tx1"/>
                </a:solidFill>
              </a:rPr>
              <a:t>www.managerassecuranz.ch</a:t>
            </a:r>
            <a:r>
              <a:rPr lang="de-DE" b="1" dirty="0" smtClean="0"/>
              <a:t> </a:t>
            </a:r>
            <a:endParaRPr lang="de-DE" b="1" dirty="0" smtClean="0"/>
          </a:p>
          <a:p>
            <a:pPr algn="ctr">
              <a:buNone/>
              <a:defRPr/>
            </a:pPr>
            <a:endParaRPr lang="de-DE" b="1" dirty="0" smtClean="0"/>
          </a:p>
          <a:p>
            <a:pPr algn="ctr">
              <a:buNone/>
              <a:defRPr/>
            </a:pPr>
            <a:r>
              <a:rPr lang="de-DE" dirty="0" smtClean="0">
                <a:solidFill>
                  <a:schemeClr val="tx1"/>
                </a:solidFill>
              </a:rPr>
              <a:t>Manager </a:t>
            </a:r>
            <a:r>
              <a:rPr lang="de-DE" dirty="0" err="1" smtClean="0">
                <a:solidFill>
                  <a:schemeClr val="tx1"/>
                </a:solidFill>
              </a:rPr>
              <a:t>Assecuranzmakler</a:t>
            </a:r>
            <a:r>
              <a:rPr lang="de-DE" dirty="0" smtClean="0">
                <a:solidFill>
                  <a:schemeClr val="tx1"/>
                </a:solidFill>
              </a:rPr>
              <a:t> </a:t>
            </a:r>
            <a:r>
              <a:rPr lang="de-DE" dirty="0" smtClean="0">
                <a:solidFill>
                  <a:schemeClr val="tx1"/>
                </a:solidFill>
              </a:rPr>
              <a:t>Compagnie </a:t>
            </a:r>
            <a:r>
              <a:rPr lang="de-DE" dirty="0" smtClean="0">
                <a:solidFill>
                  <a:schemeClr val="tx1"/>
                </a:solidFill>
              </a:rPr>
              <a:t>UG</a:t>
            </a:r>
            <a:endParaRPr lang="de-DE" dirty="0" smtClean="0">
              <a:solidFill>
                <a:schemeClr val="tx1"/>
              </a:solidFill>
            </a:endParaRPr>
          </a:p>
          <a:p>
            <a:pPr algn="ctr">
              <a:buNone/>
              <a:defRPr/>
            </a:pPr>
            <a:r>
              <a:rPr lang="de-DE" dirty="0" smtClean="0">
                <a:solidFill>
                  <a:schemeClr val="tx1"/>
                </a:solidFill>
              </a:rPr>
              <a:t>Graf - Lehndorff - Straße 3</a:t>
            </a:r>
          </a:p>
          <a:p>
            <a:pPr algn="ctr">
              <a:buNone/>
              <a:defRPr/>
            </a:pPr>
            <a:r>
              <a:rPr lang="de-DE" dirty="0" smtClean="0">
                <a:solidFill>
                  <a:schemeClr val="tx1"/>
                </a:solidFill>
              </a:rPr>
              <a:t>D - 81829 München</a:t>
            </a:r>
          </a:p>
          <a:p>
            <a:pPr algn="ctr">
              <a:buNone/>
              <a:defRPr/>
            </a:pPr>
            <a:r>
              <a:rPr lang="de-DE" dirty="0" smtClean="0">
                <a:solidFill>
                  <a:schemeClr val="tx1"/>
                </a:solidFill>
                <a:sym typeface="Wingdings"/>
              </a:rPr>
              <a:t></a:t>
            </a:r>
            <a:r>
              <a:rPr lang="de-DE" dirty="0" smtClean="0">
                <a:solidFill>
                  <a:schemeClr val="tx1"/>
                </a:solidFill>
              </a:rPr>
              <a:t> +49 89 95 444 880</a:t>
            </a:r>
          </a:p>
          <a:p>
            <a:pPr algn="ctr">
              <a:buNone/>
              <a:defRPr/>
            </a:pPr>
            <a:r>
              <a:rPr lang="de-DE" sz="1100" dirty="0" smtClean="0">
                <a:solidFill>
                  <a:schemeClr val="tx1"/>
                </a:solidFill>
              </a:rPr>
              <a:t>Handelsregister München HRB167745       Deutsches Vermittlerregister Nr. D-HO41-RO42A-08</a:t>
            </a:r>
          </a:p>
          <a:p>
            <a:pPr algn="ctr">
              <a:buNone/>
              <a:defRPr/>
            </a:pPr>
            <a:r>
              <a:rPr lang="de-DE" u="sng" dirty="0" smtClean="0">
                <a:solidFill>
                  <a:schemeClr val="tx1"/>
                </a:solidFill>
                <a:hlinkClick r:id="rId2"/>
              </a:rPr>
              <a:t>www.managerassecuranz.de/eu</a:t>
            </a:r>
            <a:endParaRPr lang="de-DE" u="sng" dirty="0" smtClean="0">
              <a:solidFill>
                <a:schemeClr val="tx1"/>
              </a:solidFill>
            </a:endParaRPr>
          </a:p>
          <a:p>
            <a:pPr algn="ctr">
              <a:buNone/>
            </a:pPr>
            <a:r>
              <a:rPr lang="de-DE" sz="1100" dirty="0" smtClean="0"/>
              <a:t>Handelsregister </a:t>
            </a:r>
            <a:r>
              <a:rPr lang="de-DE" sz="1100" dirty="0" smtClean="0"/>
              <a:t>München 200558 // HRB 200558 // Steuer Nr. 143 159 </a:t>
            </a:r>
            <a:r>
              <a:rPr lang="de-DE" sz="1100" dirty="0" smtClean="0"/>
              <a:t>30880 D-Vermittlerregister </a:t>
            </a:r>
            <a:r>
              <a:rPr lang="de-DE" sz="1100" dirty="0" smtClean="0"/>
              <a:t>Nr. D-UNAM-FCVCS-20) </a:t>
            </a:r>
            <a:endParaRPr lang="de-DE" sz="1100" dirty="0" smtClean="0">
              <a:solidFill>
                <a:schemeClr val="tx1"/>
              </a:solidFill>
            </a:endParaRPr>
          </a:p>
          <a:p>
            <a:pPr>
              <a:defRPr/>
            </a:pPr>
            <a:endParaRPr lang="de-DE" b="1" dirty="0" smtClean="0">
              <a:solidFill>
                <a:schemeClr val="tx1"/>
              </a:solidFill>
            </a:endParaRPr>
          </a:p>
          <a:p>
            <a:pPr algn="ctr">
              <a:buNone/>
              <a:defRPr/>
            </a:pPr>
            <a:r>
              <a:rPr lang="de-DE" sz="1300" b="1" dirty="0" smtClean="0">
                <a:solidFill>
                  <a:schemeClr val="tx1"/>
                </a:solidFill>
              </a:rPr>
              <a:t>Kundeninformation - das müssen Sie vor Abschluss eines Vertrages wissen:</a:t>
            </a:r>
            <a:r>
              <a:rPr lang="de-DE" sz="1300" dirty="0" smtClean="0">
                <a:solidFill>
                  <a:schemeClr val="tx1"/>
                </a:solidFill>
              </a:rPr>
              <a:t> </a:t>
            </a:r>
          </a:p>
          <a:p>
            <a:pPr algn="ctr">
              <a:buNone/>
              <a:defRPr/>
            </a:pPr>
            <a:r>
              <a:rPr lang="de-DE" sz="1300" dirty="0" smtClean="0">
                <a:solidFill>
                  <a:schemeClr val="tx1"/>
                </a:solidFill>
              </a:rPr>
              <a:t>Wir speichern, verarbeiten und bearbeiten Ihre Daten. Soweit im Zuge der Tätigkeit ist die Weitergabe der Daten an Versicherer, Rückversicherer oder weitere Vermittler oder sonstige Dritte im Zusammenhang mit der zu erbringenden Dienstleistung notwendig ist, sind wir dazu berechtigt. Ansonsten geben wir Ihre Daten nicht ohne Ihre Zustimmung weiter. Ausgeschlossen ist ein Verkauf an Adressdatenbanken.  </a:t>
            </a:r>
          </a:p>
          <a:p>
            <a:pPr algn="ctr">
              <a:buNone/>
              <a:defRPr/>
            </a:pPr>
            <a:r>
              <a:rPr lang="de-DE" sz="1300" dirty="0" smtClean="0">
                <a:solidFill>
                  <a:schemeClr val="tx1"/>
                </a:solidFill>
              </a:rPr>
              <a:t>Wir verfügen über keine direkte oder indirekte Beteiligung an Versicherungsunternehmen und kein Versicherungsunternehmen verfügt über eine direkte oder indirekte Beteiligung an uns. </a:t>
            </a:r>
          </a:p>
          <a:p>
            <a:pPr algn="ctr">
              <a:buNone/>
              <a:defRPr/>
            </a:pPr>
            <a:r>
              <a:rPr lang="de-DE" sz="1300" dirty="0" smtClean="0">
                <a:solidFill>
                  <a:schemeClr val="tx1"/>
                </a:solidFill>
              </a:rPr>
              <a:t>Die Manager-</a:t>
            </a:r>
            <a:r>
              <a:rPr lang="de-DE" sz="1300" dirty="0" err="1" smtClean="0">
                <a:solidFill>
                  <a:schemeClr val="tx1"/>
                </a:solidFill>
              </a:rPr>
              <a:t>Assecuranz</a:t>
            </a:r>
            <a:r>
              <a:rPr lang="de-DE" sz="1300" dirty="0" smtClean="0">
                <a:solidFill>
                  <a:schemeClr val="tx1"/>
                </a:solidFill>
              </a:rPr>
              <a:t>-Compagnie  GmbH ist als Versicherungsvermittler mit Lizenz nach § 34 d durch die IHK für München und Oberbayern zugelassen und wie auch  Manager-</a:t>
            </a:r>
            <a:r>
              <a:rPr lang="de-DE" sz="1300" dirty="0" err="1" smtClean="0">
                <a:solidFill>
                  <a:schemeClr val="tx1"/>
                </a:solidFill>
              </a:rPr>
              <a:t>Assecuranz</a:t>
            </a:r>
            <a:r>
              <a:rPr lang="de-DE" sz="1300" dirty="0" smtClean="0">
                <a:solidFill>
                  <a:schemeClr val="tx1"/>
                </a:solidFill>
              </a:rPr>
              <a:t>-Compagnie  AG als  </a:t>
            </a:r>
            <a:r>
              <a:rPr lang="de-DE" sz="1300" dirty="0" err="1" smtClean="0">
                <a:solidFill>
                  <a:schemeClr val="tx1"/>
                </a:solidFill>
              </a:rPr>
              <a:t>Assecuradeur</a:t>
            </a:r>
            <a:r>
              <a:rPr lang="de-DE" sz="1300" dirty="0" smtClean="0">
                <a:solidFill>
                  <a:schemeClr val="tx1"/>
                </a:solidFill>
              </a:rPr>
              <a:t> / bevollmächtigte Zeichnungsstelle für Lloyds </a:t>
            </a:r>
            <a:r>
              <a:rPr lang="de-DE" sz="1300" dirty="0" err="1" smtClean="0">
                <a:solidFill>
                  <a:schemeClr val="tx1"/>
                </a:solidFill>
              </a:rPr>
              <a:t>of</a:t>
            </a:r>
            <a:r>
              <a:rPr lang="de-DE" sz="1300" dirty="0" smtClean="0">
                <a:solidFill>
                  <a:schemeClr val="tx1"/>
                </a:solidFill>
              </a:rPr>
              <a:t> London und Torus Insurance Europe AG tätig. Wir vermitteln ausschließlich an die uns bevollmächtigenden Versicherer und erhalten von diesen eine Vergütung dafür.  </a:t>
            </a:r>
          </a:p>
          <a:p>
            <a:pPr algn="ctr">
              <a:buNone/>
              <a:defRPr/>
            </a:pPr>
            <a:r>
              <a:rPr lang="de-DE" sz="1300" dirty="0" smtClean="0">
                <a:solidFill>
                  <a:schemeClr val="tx1"/>
                </a:solidFill>
              </a:rPr>
              <a:t>Die </a:t>
            </a:r>
            <a:r>
              <a:rPr lang="de-DE" sz="1300" dirty="0" smtClean="0">
                <a:solidFill>
                  <a:schemeClr val="tx1"/>
                </a:solidFill>
              </a:rPr>
              <a:t>Manager-</a:t>
            </a:r>
            <a:r>
              <a:rPr lang="de-DE" sz="1300" dirty="0" err="1" smtClean="0">
                <a:solidFill>
                  <a:schemeClr val="tx1"/>
                </a:solidFill>
              </a:rPr>
              <a:t>Assecuranzmakler</a:t>
            </a:r>
            <a:r>
              <a:rPr lang="de-DE" sz="1300" dirty="0" smtClean="0">
                <a:solidFill>
                  <a:schemeClr val="tx1"/>
                </a:solidFill>
              </a:rPr>
              <a:t> -Compagnie  UG </a:t>
            </a:r>
            <a:r>
              <a:rPr lang="de-DE" sz="1300" dirty="0" smtClean="0">
                <a:solidFill>
                  <a:schemeClr val="tx1"/>
                </a:solidFill>
              </a:rPr>
              <a:t>ist als </a:t>
            </a:r>
            <a:r>
              <a:rPr lang="de-DE" sz="1300" dirty="0" smtClean="0">
                <a:solidFill>
                  <a:schemeClr val="tx1"/>
                </a:solidFill>
              </a:rPr>
              <a:t> </a:t>
            </a:r>
            <a:r>
              <a:rPr lang="de-DE" sz="1300" dirty="0" err="1" smtClean="0">
                <a:solidFill>
                  <a:schemeClr val="tx1"/>
                </a:solidFill>
              </a:rPr>
              <a:t>unabhänguiger</a:t>
            </a:r>
            <a:r>
              <a:rPr lang="de-DE" sz="1300" dirty="0" smtClean="0">
                <a:solidFill>
                  <a:schemeClr val="tx1"/>
                </a:solidFill>
              </a:rPr>
              <a:t> Versicherungsmakler </a:t>
            </a:r>
            <a:r>
              <a:rPr lang="de-DE" sz="1300" dirty="0" smtClean="0">
                <a:solidFill>
                  <a:schemeClr val="tx1"/>
                </a:solidFill>
              </a:rPr>
              <a:t>mit Lizenz nach § 34 d durch die IHK für München und Oberbayern </a:t>
            </a:r>
            <a:r>
              <a:rPr lang="de-DE" sz="1300" dirty="0" smtClean="0"/>
              <a:t>zugelassen</a:t>
            </a:r>
            <a:r>
              <a:rPr lang="de-DE" sz="1300" dirty="0" smtClean="0"/>
              <a:t> für Belgien, Bulgarien, Großbritannien, Irland, Kroatien, Liechtenstein, Luxemburg, Malta, Niederlande, Spanien, Zypern, Österreich (Vermittlerregister: Deutscher Industrie- und Handelskammer (DIHK) e.V. Breite Straße 29 D-10178 Berlin Telefon: 0180 600 58 50</a:t>
            </a:r>
            <a:r>
              <a:rPr lang="de-DE" sz="1300" b="1" dirty="0" smtClean="0"/>
              <a:t>   </a:t>
            </a:r>
            <a:r>
              <a:rPr lang="de-DE" sz="1300" dirty="0" smtClean="0">
                <a:hlinkClick r:id="rId3"/>
              </a:rPr>
              <a:t>www.vermittlerregister.info</a:t>
            </a:r>
            <a:r>
              <a:rPr lang="de-DE" sz="1300" dirty="0" smtClean="0"/>
              <a:t> </a:t>
            </a:r>
            <a:r>
              <a:rPr lang="de-DE" sz="1300" dirty="0" smtClean="0"/>
              <a:t>und </a:t>
            </a:r>
            <a:r>
              <a:rPr lang="de-DE" sz="1300" dirty="0" smtClean="0"/>
              <a:t>verfügt über keine direkte oder indirekte Beteiligung an einem Versicherungsunternehmen von über 10% an den Stimmrechten bzw. am Kapital und kein Versicherungsunternehmen verfügt über eine direkte oder indirekte Beteiligung von über 10% an den Stimmrechten bzw. am Kapital der M-A-C</a:t>
            </a:r>
            <a:r>
              <a:rPr lang="de-DE" sz="1300" dirty="0" smtClean="0"/>
              <a:t>.</a:t>
            </a:r>
            <a:r>
              <a:rPr lang="de-DE" sz="1300" dirty="0" smtClean="0">
                <a:solidFill>
                  <a:schemeClr val="tx1"/>
                </a:solidFill>
              </a:rPr>
              <a:t>. </a:t>
            </a:r>
          </a:p>
          <a:p>
            <a:pPr algn="ctr">
              <a:buNone/>
              <a:defRPr/>
            </a:pPr>
            <a:r>
              <a:rPr lang="de-DE" sz="1300" dirty="0" smtClean="0">
                <a:solidFill>
                  <a:schemeClr val="tx1"/>
                </a:solidFill>
              </a:rPr>
              <a:t>Wir erhalten vom Versicherer eine </a:t>
            </a:r>
            <a:r>
              <a:rPr lang="de-DE" sz="1300" dirty="0" smtClean="0">
                <a:solidFill>
                  <a:schemeClr val="tx1"/>
                </a:solidFill>
              </a:rPr>
              <a:t>Vergütung </a:t>
            </a:r>
            <a:r>
              <a:rPr lang="de-DE" sz="1300" dirty="0" smtClean="0">
                <a:solidFill>
                  <a:schemeClr val="tx1"/>
                </a:solidFill>
              </a:rPr>
              <a:t>für die Vermittlung..  </a:t>
            </a:r>
            <a:endParaRPr lang="de-DE" sz="1300" dirty="0" smtClean="0">
              <a:solidFill>
                <a:schemeClr val="tx1"/>
              </a:solidFill>
            </a:endParaRPr>
          </a:p>
          <a:p>
            <a:pPr algn="ctr">
              <a:buNone/>
              <a:defRPr/>
            </a:pPr>
            <a:r>
              <a:rPr lang="de-DE" sz="1300" dirty="0" smtClean="0">
                <a:solidFill>
                  <a:schemeClr val="tx1"/>
                </a:solidFill>
              </a:rPr>
              <a:t>Die </a:t>
            </a:r>
            <a:r>
              <a:rPr lang="de-DE" sz="1300" dirty="0" smtClean="0">
                <a:solidFill>
                  <a:schemeClr val="tx1"/>
                </a:solidFill>
              </a:rPr>
              <a:t>Manager-</a:t>
            </a:r>
            <a:r>
              <a:rPr lang="de-DE" sz="1300" dirty="0" err="1" smtClean="0">
                <a:solidFill>
                  <a:schemeClr val="tx1"/>
                </a:solidFill>
              </a:rPr>
              <a:t>Assecuranz</a:t>
            </a:r>
            <a:r>
              <a:rPr lang="de-DE" sz="1300" dirty="0" smtClean="0">
                <a:solidFill>
                  <a:schemeClr val="tx1"/>
                </a:solidFill>
              </a:rPr>
              <a:t>-Compagnie AG ist als gebundener Versicherungsvermittler nicht ins eidgenössische Vermittlerregister eingetragen.  MAC AG ist eine Aktiengesellschaft mit Sitz und Kontaktstelle nach Art. 45 d VAG in Neuhaus 190 8762 Glarus Süd. </a:t>
            </a:r>
          </a:p>
          <a:p>
            <a:pPr algn="ctr">
              <a:buNone/>
              <a:defRPr/>
            </a:pPr>
            <a:r>
              <a:rPr lang="de-DE" sz="1300" dirty="0" smtClean="0">
                <a:solidFill>
                  <a:schemeClr val="tx1"/>
                </a:solidFill>
              </a:rPr>
              <a:t>Eine Vermögensschadenhaftpflichtversicherung besteht für </a:t>
            </a:r>
            <a:r>
              <a:rPr lang="de-DE" sz="1300" dirty="0" smtClean="0">
                <a:solidFill>
                  <a:schemeClr val="tx1"/>
                </a:solidFill>
              </a:rPr>
              <a:t>alle </a:t>
            </a:r>
            <a:r>
              <a:rPr lang="de-DE" sz="1300" dirty="0" smtClean="0">
                <a:solidFill>
                  <a:schemeClr val="tx1"/>
                </a:solidFill>
              </a:rPr>
              <a:t>Firmen. Wir haften nicht weitergehender als der Umfang der Haftpflichtversicherung, außer im Falle von vorsätzlichem Handeln. </a:t>
            </a:r>
            <a:endParaRPr lang="de-DE" dirty="0"/>
          </a:p>
        </p:txBody>
      </p:sp>
      <p:pic>
        <p:nvPicPr>
          <p:cNvPr id="5" name="Grafik 4" descr="MACNEU2blau.bmp"/>
          <p:cNvPicPr>
            <a:picLocks noChangeAspect="1"/>
          </p:cNvPicPr>
          <p:nvPr/>
        </p:nvPicPr>
        <p:blipFill>
          <a:blip r:embed="rId4" cstate="print"/>
          <a:stretch>
            <a:fillRect/>
          </a:stretch>
        </p:blipFill>
        <p:spPr>
          <a:xfrm>
            <a:off x="7308304" y="188640"/>
            <a:ext cx="683568" cy="227856"/>
          </a:xfrm>
          <a:prstGeom prst="rect">
            <a:avLst/>
          </a:prstGeom>
        </p:spPr>
      </p:pic>
      <p:sp>
        <p:nvSpPr>
          <p:cNvPr id="6" name="Rectangle 6"/>
          <p:cNvSpPr/>
          <p:nvPr/>
        </p:nvSpPr>
        <p:spPr>
          <a:xfrm>
            <a:off x="0" y="6092825"/>
            <a:ext cx="9144000" cy="765175"/>
          </a:xfrm>
          <a:prstGeom prst="rect">
            <a:avLst/>
          </a:prstGeom>
          <a:solidFill>
            <a:srgbClr val="C00000"/>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b="1" dirty="0">
                <a:solidFill>
                  <a:srgbClr val="00B0F0"/>
                </a:solidFill>
              </a:rPr>
              <a:t>© Manager </a:t>
            </a:r>
            <a:r>
              <a:rPr lang="en-GB" b="1" dirty="0" err="1">
                <a:solidFill>
                  <a:srgbClr val="00B0F0"/>
                </a:solidFill>
              </a:rPr>
              <a:t>Assecuranz</a:t>
            </a:r>
            <a:r>
              <a:rPr lang="en-GB" b="1" dirty="0">
                <a:solidFill>
                  <a:srgbClr val="00B0F0"/>
                </a:solidFill>
              </a:rPr>
              <a:t> </a:t>
            </a:r>
            <a:r>
              <a:rPr lang="en-GB" b="1" dirty="0" err="1">
                <a:solidFill>
                  <a:srgbClr val="00B0F0"/>
                </a:solidFill>
              </a:rPr>
              <a:t>Compagnie</a:t>
            </a:r>
            <a:endParaRPr lang="en-GB" b="1" dirty="0">
              <a:solidFill>
                <a:srgbClr val="00B0F0"/>
              </a:solidFill>
            </a:endParaRPr>
          </a:p>
          <a:p>
            <a:pPr algn="ctr" fontAlgn="auto">
              <a:spcBef>
                <a:spcPts val="0"/>
              </a:spcBef>
              <a:spcAft>
                <a:spcPts val="0"/>
              </a:spcAft>
              <a:defRPr/>
            </a:pPr>
            <a:r>
              <a:rPr lang="en-GB" b="1" dirty="0" err="1">
                <a:solidFill>
                  <a:srgbClr val="00B0F0"/>
                </a:solidFill>
              </a:rPr>
              <a:t>Hinweis</a:t>
            </a:r>
            <a:r>
              <a:rPr lang="en-GB" b="1" dirty="0">
                <a:solidFill>
                  <a:srgbClr val="00B0F0"/>
                </a:solidFill>
              </a:rPr>
              <a:t>: </a:t>
            </a:r>
            <a:r>
              <a:rPr lang="en-GB" dirty="0" err="1">
                <a:solidFill>
                  <a:srgbClr val="00B0F0"/>
                </a:solidFill>
              </a:rPr>
              <a:t>Firmenname</a:t>
            </a:r>
            <a:r>
              <a:rPr lang="en-GB" dirty="0">
                <a:solidFill>
                  <a:srgbClr val="00B0F0"/>
                </a:solidFill>
              </a:rPr>
              <a:t> und Logo </a:t>
            </a:r>
            <a:r>
              <a:rPr lang="en-GB" dirty="0" err="1">
                <a:solidFill>
                  <a:srgbClr val="00B0F0"/>
                </a:solidFill>
              </a:rPr>
              <a:t>sind</a:t>
            </a:r>
            <a:r>
              <a:rPr lang="en-GB" dirty="0">
                <a:solidFill>
                  <a:srgbClr val="00B0F0"/>
                </a:solidFill>
              </a:rPr>
              <a:t> </a:t>
            </a:r>
            <a:r>
              <a:rPr lang="en-GB" dirty="0" err="1">
                <a:solidFill>
                  <a:srgbClr val="00B0F0"/>
                </a:solidFill>
              </a:rPr>
              <a:t>als</a:t>
            </a:r>
            <a:r>
              <a:rPr lang="en-GB" dirty="0">
                <a:solidFill>
                  <a:srgbClr val="00B0F0"/>
                </a:solidFill>
              </a:rPr>
              <a:t> </a:t>
            </a:r>
            <a:r>
              <a:rPr lang="en-GB" dirty="0" err="1">
                <a:solidFill>
                  <a:srgbClr val="00B0F0"/>
                </a:solidFill>
              </a:rPr>
              <a:t>eingetragene</a:t>
            </a:r>
            <a:r>
              <a:rPr lang="en-GB" dirty="0">
                <a:solidFill>
                  <a:srgbClr val="00B0F0"/>
                </a:solidFill>
              </a:rPr>
              <a:t> </a:t>
            </a:r>
            <a:r>
              <a:rPr lang="en-GB" dirty="0" err="1">
                <a:solidFill>
                  <a:srgbClr val="00B0F0"/>
                </a:solidFill>
              </a:rPr>
              <a:t>Warenzeichen</a:t>
            </a:r>
            <a:r>
              <a:rPr lang="en-GB" dirty="0">
                <a:solidFill>
                  <a:srgbClr val="00B0F0"/>
                </a:solidFill>
              </a:rPr>
              <a:t> </a:t>
            </a:r>
            <a:r>
              <a:rPr lang="en-GB" dirty="0" err="1">
                <a:solidFill>
                  <a:srgbClr val="00B0F0"/>
                </a:solidFill>
              </a:rPr>
              <a:t>gesetzlich</a:t>
            </a:r>
            <a:r>
              <a:rPr lang="en-GB" dirty="0">
                <a:solidFill>
                  <a:srgbClr val="00B0F0"/>
                </a:solidFill>
              </a:rPr>
              <a:t> </a:t>
            </a:r>
            <a:r>
              <a:rPr lang="en-GB" dirty="0" err="1">
                <a:solidFill>
                  <a:srgbClr val="00B0F0"/>
                </a:solidFill>
              </a:rPr>
              <a:t>geschützt</a:t>
            </a:r>
            <a:r>
              <a:rPr lang="en-GB" dirty="0">
                <a:solidFill>
                  <a:srgbClr val="00B0F0"/>
                </a:solidFill>
              </a:rPr>
              <a:t>. </a:t>
            </a:r>
          </a:p>
        </p:txBody>
      </p:sp>
    </p:spTree>
    <p:extLst>
      <p:ext uri="{BB962C8B-B14F-4D97-AF65-F5344CB8AC3E}">
        <p14:creationId xmlns="" xmlns:p14="http://schemas.microsoft.com/office/powerpoint/2010/main" val="9776511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43490" y="764704"/>
            <a:ext cx="7344934" cy="864096"/>
          </a:xfrm>
        </p:spPr>
        <p:txBody>
          <a:bodyPr>
            <a:normAutofit/>
          </a:bodyPr>
          <a:lstStyle/>
          <a:p>
            <a:pPr fontAlgn="auto">
              <a:spcAft>
                <a:spcPts val="0"/>
              </a:spcAft>
              <a:defRPr/>
            </a:pPr>
            <a:r>
              <a:rPr lang="de-DE" sz="4400" dirty="0" smtClean="0"/>
              <a:t>Prospekthaftung </a:t>
            </a:r>
            <a:r>
              <a:rPr lang="de-DE" sz="1300" dirty="0" smtClean="0"/>
              <a:t>(keine </a:t>
            </a:r>
            <a:r>
              <a:rPr lang="de-DE" sz="1300" dirty="0" err="1" smtClean="0"/>
              <a:t>Pflichtvers</a:t>
            </a:r>
            <a:r>
              <a:rPr lang="de-DE" sz="1300" dirty="0" smtClean="0"/>
              <a:t>. nach AIFMD/Level2)</a:t>
            </a:r>
            <a:endParaRPr lang="de-DE" sz="1300" dirty="0"/>
          </a:p>
        </p:txBody>
      </p:sp>
      <p:sp>
        <p:nvSpPr>
          <p:cNvPr id="3" name="Inhaltsplatzhalter 2"/>
          <p:cNvSpPr>
            <a:spLocks noGrp="1"/>
          </p:cNvSpPr>
          <p:nvPr>
            <p:ph idx="1"/>
          </p:nvPr>
        </p:nvSpPr>
        <p:spPr>
          <a:xfrm>
            <a:off x="1043492" y="1988840"/>
            <a:ext cx="6777317" cy="3843789"/>
          </a:xfrm>
        </p:spPr>
        <p:txBody>
          <a:bodyPr>
            <a:normAutofit fontScale="40000" lnSpcReduction="20000"/>
          </a:bodyPr>
          <a:lstStyle/>
          <a:p>
            <a:pPr marL="0" indent="0">
              <a:buNone/>
            </a:pPr>
            <a:r>
              <a:rPr lang="de-DE" i="1" dirty="0" smtClean="0"/>
              <a:t> </a:t>
            </a:r>
            <a:endParaRPr lang="de-DE" dirty="0" smtClean="0"/>
          </a:p>
          <a:p>
            <a:pPr fontAlgn="auto">
              <a:spcBef>
                <a:spcPts val="0"/>
              </a:spcBef>
              <a:spcAft>
                <a:spcPts val="0"/>
              </a:spcAft>
              <a:defRPr/>
            </a:pPr>
            <a:r>
              <a:rPr lang="de-DE" sz="4800" dirty="0" smtClean="0">
                <a:solidFill>
                  <a:schemeClr val="tx1"/>
                </a:solidFill>
              </a:rPr>
              <a:t>Stark </a:t>
            </a:r>
            <a:r>
              <a:rPr lang="de-DE" sz="4800" dirty="0" err="1" smtClean="0">
                <a:solidFill>
                  <a:schemeClr val="tx1"/>
                </a:solidFill>
              </a:rPr>
              <a:t>richterrechtlich</a:t>
            </a:r>
            <a:r>
              <a:rPr lang="de-DE" sz="4800" dirty="0" smtClean="0">
                <a:solidFill>
                  <a:schemeClr val="tx1"/>
                </a:solidFill>
              </a:rPr>
              <a:t> geprägte Materie</a:t>
            </a:r>
          </a:p>
          <a:p>
            <a:pPr fontAlgn="auto">
              <a:spcBef>
                <a:spcPts val="0"/>
              </a:spcBef>
              <a:spcAft>
                <a:spcPts val="0"/>
              </a:spcAft>
              <a:buFont typeface="Symbol" pitchFamily="18" charset="2"/>
              <a:buChar char="-"/>
              <a:defRPr/>
            </a:pPr>
            <a:endParaRPr lang="de-DE" sz="1400" dirty="0" smtClean="0">
              <a:solidFill>
                <a:schemeClr val="tx1"/>
              </a:solidFill>
            </a:endParaRPr>
          </a:p>
          <a:p>
            <a:pPr fontAlgn="auto">
              <a:spcBef>
                <a:spcPts val="0"/>
              </a:spcBef>
              <a:spcAft>
                <a:spcPts val="0"/>
              </a:spcAft>
              <a:defRPr/>
            </a:pPr>
            <a:r>
              <a:rPr lang="de-DE" sz="4800" dirty="0" smtClean="0">
                <a:solidFill>
                  <a:schemeClr val="tx1"/>
                </a:solidFill>
              </a:rPr>
              <a:t>Urteile sind häufig ergebnisorientiert und „verbraucherfreundlich</a:t>
            </a:r>
            <a:r>
              <a:rPr lang="de-DE" sz="4800" dirty="0" smtClean="0">
                <a:solidFill>
                  <a:schemeClr val="tx1"/>
                </a:solidFill>
              </a:rPr>
              <a:t>“</a:t>
            </a:r>
          </a:p>
          <a:p>
            <a:pPr fontAlgn="auto">
              <a:spcBef>
                <a:spcPts val="0"/>
              </a:spcBef>
              <a:spcAft>
                <a:spcPts val="0"/>
              </a:spcAft>
              <a:defRPr/>
            </a:pPr>
            <a:r>
              <a:rPr lang="de-DE" sz="4800" dirty="0" smtClean="0">
                <a:solidFill>
                  <a:schemeClr val="tx1"/>
                </a:solidFill>
              </a:rPr>
              <a:t>Verjährungsregelungen nicht </a:t>
            </a:r>
            <a:r>
              <a:rPr lang="de-DE" sz="4800" dirty="0" err="1" smtClean="0">
                <a:solidFill>
                  <a:schemeClr val="tx1"/>
                </a:solidFill>
              </a:rPr>
              <a:t>verläßlich</a:t>
            </a:r>
            <a:r>
              <a:rPr lang="de-DE" sz="4800" dirty="0" smtClean="0">
                <a:solidFill>
                  <a:schemeClr val="tx1"/>
                </a:solidFill>
              </a:rPr>
              <a:t> (wg. PH im weiteren Sinne)</a:t>
            </a:r>
            <a:endParaRPr lang="de-DE" sz="4800" dirty="0" smtClean="0">
              <a:solidFill>
                <a:schemeClr val="tx1"/>
              </a:solidFill>
            </a:endParaRPr>
          </a:p>
          <a:p>
            <a:pPr fontAlgn="auto">
              <a:spcBef>
                <a:spcPts val="0"/>
              </a:spcBef>
              <a:spcAft>
                <a:spcPts val="0"/>
              </a:spcAft>
              <a:buFont typeface="Symbol" pitchFamily="18" charset="2"/>
              <a:buChar char="-"/>
              <a:defRPr/>
            </a:pPr>
            <a:endParaRPr lang="de-DE" sz="1400" dirty="0" smtClean="0">
              <a:solidFill>
                <a:schemeClr val="tx1"/>
              </a:solidFill>
            </a:endParaRPr>
          </a:p>
          <a:p>
            <a:pPr fontAlgn="auto">
              <a:spcBef>
                <a:spcPts val="0"/>
              </a:spcBef>
              <a:spcAft>
                <a:spcPts val="0"/>
              </a:spcAft>
              <a:defRPr/>
            </a:pPr>
            <a:r>
              <a:rPr lang="de-DE" sz="4800" dirty="0" smtClean="0">
                <a:solidFill>
                  <a:schemeClr val="tx1"/>
                </a:solidFill>
              </a:rPr>
              <a:t>Steigende Haftung durch höhere Bedeutung von Geldanlagen für die Alterssicherung; Tendenzen in der Politik, EU und in der Rechtsprechung zum „Verbraucherschutz“.</a:t>
            </a:r>
          </a:p>
          <a:p>
            <a:pPr fontAlgn="auto">
              <a:spcBef>
                <a:spcPts val="0"/>
              </a:spcBef>
              <a:spcAft>
                <a:spcPts val="0"/>
              </a:spcAft>
              <a:buFont typeface="Symbol" pitchFamily="18" charset="2"/>
              <a:buChar char="-"/>
              <a:defRPr/>
            </a:pPr>
            <a:endParaRPr lang="de-DE" sz="1400" dirty="0" smtClean="0">
              <a:solidFill>
                <a:schemeClr val="tx1"/>
              </a:solidFill>
            </a:endParaRPr>
          </a:p>
          <a:p>
            <a:pPr fontAlgn="auto">
              <a:spcBef>
                <a:spcPts val="0"/>
              </a:spcBef>
              <a:spcAft>
                <a:spcPts val="0"/>
              </a:spcAft>
              <a:defRPr/>
            </a:pPr>
            <a:r>
              <a:rPr lang="de-DE" sz="4800" dirty="0" smtClean="0">
                <a:solidFill>
                  <a:schemeClr val="tx1"/>
                </a:solidFill>
              </a:rPr>
              <a:t>Steigende Fehlerwahrscheinlichkeit durch immer umfassendere Prospekte und komplizierte rechtliche </a:t>
            </a:r>
            <a:r>
              <a:rPr lang="de-DE" sz="4800" dirty="0" err="1" smtClean="0">
                <a:solidFill>
                  <a:schemeClr val="tx1"/>
                </a:solidFill>
              </a:rPr>
              <a:t>Konstrukte</a:t>
            </a:r>
            <a:r>
              <a:rPr lang="de-DE" sz="4800" dirty="0" smtClean="0">
                <a:solidFill>
                  <a:schemeClr val="tx1"/>
                </a:solidFill>
              </a:rPr>
              <a:t> (die auch für „Uninformierte“ klar dargestellt werden müssen). </a:t>
            </a:r>
            <a:endParaRPr lang="de-DE" sz="4800" dirty="0">
              <a:solidFill>
                <a:schemeClr val="tx1"/>
              </a:solidFill>
            </a:endParaRPr>
          </a:p>
        </p:txBody>
      </p:sp>
      <p:pic>
        <p:nvPicPr>
          <p:cNvPr id="5" name="Grafik 4" descr="MACNEU2blau.bmp"/>
          <p:cNvPicPr>
            <a:picLocks noChangeAspect="1"/>
          </p:cNvPicPr>
          <p:nvPr/>
        </p:nvPicPr>
        <p:blipFill>
          <a:blip r:embed="rId2" cstate="print"/>
          <a:stretch>
            <a:fillRect/>
          </a:stretch>
        </p:blipFill>
        <p:spPr>
          <a:xfrm>
            <a:off x="7308304" y="188640"/>
            <a:ext cx="683568" cy="227856"/>
          </a:xfrm>
          <a:prstGeom prst="rect">
            <a:avLst/>
          </a:prstGeom>
        </p:spPr>
      </p:pic>
    </p:spTree>
    <p:extLst>
      <p:ext uri="{BB962C8B-B14F-4D97-AF65-F5344CB8AC3E}">
        <p14:creationId xmlns="" xmlns:p14="http://schemas.microsoft.com/office/powerpoint/2010/main" val="28059824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43490" y="764704"/>
            <a:ext cx="7024744" cy="1224136"/>
          </a:xfrm>
        </p:spPr>
        <p:txBody>
          <a:bodyPr>
            <a:normAutofit/>
          </a:bodyPr>
          <a:lstStyle/>
          <a:p>
            <a:r>
              <a:rPr lang="de-DE" dirty="0" smtClean="0"/>
              <a:t>Laufende Fondsverwaltung</a:t>
            </a:r>
            <a:endParaRPr lang="de-DE" dirty="0"/>
          </a:p>
        </p:txBody>
      </p:sp>
      <p:sp>
        <p:nvSpPr>
          <p:cNvPr id="3" name="Inhaltsplatzhalter 2"/>
          <p:cNvSpPr>
            <a:spLocks noGrp="1"/>
          </p:cNvSpPr>
          <p:nvPr>
            <p:ph idx="1"/>
          </p:nvPr>
        </p:nvSpPr>
        <p:spPr>
          <a:xfrm>
            <a:off x="1043492" y="1916832"/>
            <a:ext cx="6777317" cy="3915797"/>
          </a:xfrm>
        </p:spPr>
        <p:txBody>
          <a:bodyPr>
            <a:normAutofit fontScale="92500"/>
          </a:bodyPr>
          <a:lstStyle/>
          <a:p>
            <a:pPr marL="0" indent="0">
              <a:buNone/>
            </a:pPr>
            <a:r>
              <a:rPr lang="de-DE" i="1" dirty="0" smtClean="0"/>
              <a:t> </a:t>
            </a:r>
            <a:r>
              <a:rPr lang="de-DE" i="1" dirty="0" smtClean="0"/>
              <a:t>Risiken:</a:t>
            </a:r>
            <a:endParaRPr lang="de-DE" dirty="0" smtClean="0"/>
          </a:p>
          <a:p>
            <a:pPr lvl="1">
              <a:buClr>
                <a:schemeClr val="tx1"/>
              </a:buClr>
              <a:buFont typeface="Wingdings" pitchFamily="2" charset="2"/>
              <a:buChar char="§"/>
              <a:defRPr/>
            </a:pPr>
            <a:r>
              <a:rPr lang="de-DE" dirty="0" smtClean="0">
                <a:solidFill>
                  <a:prstClr val="black"/>
                </a:solidFill>
              </a:rPr>
              <a:t>Verstößen gegen Anlagerichtlinien (Blind Pool)</a:t>
            </a:r>
          </a:p>
          <a:p>
            <a:pPr lvl="1">
              <a:buClr>
                <a:schemeClr val="tx1"/>
              </a:buClr>
              <a:buFont typeface="Wingdings" pitchFamily="2" charset="2"/>
              <a:buChar char="§"/>
              <a:defRPr/>
            </a:pPr>
            <a:r>
              <a:rPr lang="de-DE" dirty="0" err="1" smtClean="0">
                <a:solidFill>
                  <a:prstClr val="black"/>
                </a:solidFill>
              </a:rPr>
              <a:t>Misstrades</a:t>
            </a:r>
            <a:endParaRPr lang="de-DE" dirty="0" smtClean="0">
              <a:solidFill>
                <a:prstClr val="black"/>
              </a:solidFill>
            </a:endParaRPr>
          </a:p>
          <a:p>
            <a:pPr lvl="1">
              <a:buClr>
                <a:schemeClr val="tx1"/>
              </a:buClr>
              <a:buFont typeface="Wingdings" pitchFamily="2" charset="2"/>
              <a:buChar char="§"/>
              <a:defRPr/>
            </a:pPr>
            <a:r>
              <a:rPr lang="de-DE" dirty="0" smtClean="0">
                <a:solidFill>
                  <a:prstClr val="black"/>
                </a:solidFill>
              </a:rPr>
              <a:t>der Auswahl und Überwachung der Fonds- Vertragspartner</a:t>
            </a:r>
          </a:p>
          <a:p>
            <a:pPr lvl="1">
              <a:buClr>
                <a:schemeClr val="tx1"/>
              </a:buClr>
              <a:buFont typeface="Wingdings" pitchFamily="2" charset="2"/>
              <a:buChar char="§"/>
              <a:defRPr/>
            </a:pPr>
            <a:r>
              <a:rPr lang="de-DE" dirty="0" smtClean="0">
                <a:solidFill>
                  <a:prstClr val="black"/>
                </a:solidFill>
              </a:rPr>
              <a:t>Ansprüchen durch die </a:t>
            </a:r>
            <a:r>
              <a:rPr lang="de-DE" dirty="0" smtClean="0">
                <a:solidFill>
                  <a:srgbClr val="FF0000"/>
                </a:solidFill>
              </a:rPr>
              <a:t>Fondsgesellschaft </a:t>
            </a:r>
            <a:r>
              <a:rPr lang="de-DE" sz="1200" dirty="0" smtClean="0">
                <a:solidFill>
                  <a:schemeClr val="tx1"/>
                </a:solidFill>
              </a:rPr>
              <a:t>(keine </a:t>
            </a:r>
            <a:r>
              <a:rPr lang="de-DE" sz="1200" dirty="0" err="1" smtClean="0">
                <a:solidFill>
                  <a:schemeClr val="tx1"/>
                </a:solidFill>
              </a:rPr>
              <a:t>Pflichtvers</a:t>
            </a:r>
            <a:r>
              <a:rPr lang="de-DE" sz="1200" dirty="0" smtClean="0">
                <a:solidFill>
                  <a:schemeClr val="tx1"/>
                </a:solidFill>
              </a:rPr>
              <a:t>. nach AIFMD/Level2</a:t>
            </a:r>
            <a:r>
              <a:rPr lang="de-DE" sz="1200" dirty="0" smtClean="0">
                <a:solidFill>
                  <a:schemeClr val="tx1"/>
                </a:solidFill>
              </a:rPr>
              <a:t>)</a:t>
            </a:r>
          </a:p>
          <a:p>
            <a:pPr lvl="1">
              <a:buClr>
                <a:schemeClr val="tx1"/>
              </a:buClr>
              <a:buFont typeface="Wingdings" pitchFamily="2" charset="2"/>
              <a:buChar char="§"/>
              <a:defRPr/>
            </a:pPr>
            <a:r>
              <a:rPr lang="de-DE" sz="2000" dirty="0" smtClean="0">
                <a:solidFill>
                  <a:schemeClr val="tx1"/>
                </a:solidFill>
              </a:rPr>
              <a:t>Schadenbehebungspflichten vor Schadenersatzanspruch</a:t>
            </a:r>
            <a:endParaRPr lang="de-DE" sz="2000" dirty="0" smtClean="0">
              <a:solidFill>
                <a:prstClr val="black"/>
              </a:solidFill>
            </a:endParaRPr>
          </a:p>
          <a:p>
            <a:pPr lvl="1">
              <a:buClr>
                <a:schemeClr val="tx1"/>
              </a:buClr>
              <a:buFont typeface="Wingdings" pitchFamily="2" charset="2"/>
              <a:buChar char="§"/>
              <a:defRPr/>
            </a:pPr>
            <a:r>
              <a:rPr lang="de-DE" dirty="0" smtClean="0">
                <a:solidFill>
                  <a:prstClr val="black"/>
                </a:solidFill>
              </a:rPr>
              <a:t>Anderen Gebieten, wenn die Prospekthaftung verjährt ist. </a:t>
            </a:r>
            <a:endParaRPr lang="de-DE" dirty="0" smtClean="0">
              <a:solidFill>
                <a:prstClr val="black"/>
              </a:solidFill>
            </a:endParaRPr>
          </a:p>
          <a:p>
            <a:pPr lvl="1">
              <a:buClr>
                <a:schemeClr val="tx1"/>
              </a:buClr>
              <a:buFont typeface="Wingdings" pitchFamily="2" charset="2"/>
              <a:buChar char="§"/>
              <a:defRPr/>
            </a:pPr>
            <a:r>
              <a:rPr lang="de-DE" dirty="0" smtClean="0">
                <a:solidFill>
                  <a:prstClr val="black"/>
                </a:solidFill>
              </a:rPr>
              <a:t>Rückabwicklungsbegehren</a:t>
            </a:r>
            <a:endParaRPr lang="de-DE" dirty="0">
              <a:solidFill>
                <a:prstClr val="black"/>
              </a:solidFill>
            </a:endParaRPr>
          </a:p>
        </p:txBody>
      </p:sp>
      <p:pic>
        <p:nvPicPr>
          <p:cNvPr id="5" name="Grafik 4" descr="MACNEU2blau.bmp"/>
          <p:cNvPicPr>
            <a:picLocks noChangeAspect="1"/>
          </p:cNvPicPr>
          <p:nvPr/>
        </p:nvPicPr>
        <p:blipFill>
          <a:blip r:embed="rId2" cstate="print"/>
          <a:stretch>
            <a:fillRect/>
          </a:stretch>
        </p:blipFill>
        <p:spPr>
          <a:xfrm>
            <a:off x="7236296" y="188640"/>
            <a:ext cx="683568" cy="227856"/>
          </a:xfrm>
          <a:prstGeom prst="rect">
            <a:avLst/>
          </a:prstGeom>
        </p:spPr>
      </p:pic>
    </p:spTree>
    <p:extLst>
      <p:ext uri="{BB962C8B-B14F-4D97-AF65-F5344CB8AC3E}">
        <p14:creationId xmlns="" xmlns:p14="http://schemas.microsoft.com/office/powerpoint/2010/main" val="28059824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43490" y="764704"/>
            <a:ext cx="7024744" cy="1080120"/>
          </a:xfrm>
        </p:spPr>
        <p:txBody>
          <a:bodyPr>
            <a:normAutofit/>
          </a:bodyPr>
          <a:lstStyle/>
          <a:p>
            <a:r>
              <a:rPr lang="de-DE" dirty="0" smtClean="0"/>
              <a:t>Als KVG brauchen sie </a:t>
            </a:r>
            <a:endParaRPr lang="de-DE" dirty="0"/>
          </a:p>
        </p:txBody>
      </p:sp>
      <p:sp>
        <p:nvSpPr>
          <p:cNvPr id="3" name="Inhaltsplatzhalter 2"/>
          <p:cNvSpPr>
            <a:spLocks noGrp="1"/>
          </p:cNvSpPr>
          <p:nvPr>
            <p:ph idx="1"/>
          </p:nvPr>
        </p:nvSpPr>
        <p:spPr>
          <a:xfrm>
            <a:off x="1043492" y="1772816"/>
            <a:ext cx="6777317" cy="4320480"/>
          </a:xfrm>
        </p:spPr>
        <p:txBody>
          <a:bodyPr>
            <a:normAutofit/>
          </a:bodyPr>
          <a:lstStyle/>
          <a:p>
            <a:pPr marL="0" indent="0">
              <a:buNone/>
            </a:pPr>
            <a:r>
              <a:rPr lang="de-DE" i="1" dirty="0" smtClean="0"/>
              <a:t> </a:t>
            </a:r>
            <a:endParaRPr lang="de-DE" dirty="0" smtClean="0"/>
          </a:p>
          <a:p>
            <a:pPr marL="457200" lvl="1" indent="0">
              <a:buClr>
                <a:schemeClr val="tx1"/>
              </a:buClr>
              <a:buNone/>
              <a:defRPr/>
            </a:pPr>
            <a:r>
              <a:rPr lang="de-DE" sz="2400" dirty="0" smtClean="0">
                <a:solidFill>
                  <a:prstClr val="black"/>
                </a:solidFill>
              </a:rPr>
              <a:t>eine Police, die den </a:t>
            </a:r>
            <a:r>
              <a:rPr lang="de-DE" sz="2400" dirty="0" smtClean="0">
                <a:solidFill>
                  <a:prstClr val="black"/>
                </a:solidFill>
              </a:rPr>
              <a:t>Regelungen z.B. des KAGB </a:t>
            </a:r>
            <a:r>
              <a:rPr lang="de-DE" sz="2400" dirty="0" smtClean="0">
                <a:solidFill>
                  <a:prstClr val="black"/>
                </a:solidFill>
              </a:rPr>
              <a:t>entspricht. </a:t>
            </a:r>
            <a:r>
              <a:rPr lang="de-DE" sz="2400" dirty="0" smtClean="0">
                <a:solidFill>
                  <a:prstClr val="black"/>
                </a:solidFill>
              </a:rPr>
              <a:t>Hierzu muss Sie (zusätzlich zur MAC Lösung) enthalten</a:t>
            </a:r>
          </a:p>
          <a:p>
            <a:pPr lvl="1">
              <a:buClr>
                <a:schemeClr val="tx1"/>
              </a:buClr>
              <a:buFont typeface="Wingdings" pitchFamily="2" charset="2"/>
              <a:buChar char="§"/>
              <a:defRPr/>
            </a:pPr>
            <a:r>
              <a:rPr lang="de-DE" sz="2400" dirty="0" smtClean="0">
                <a:solidFill>
                  <a:prstClr val="black"/>
                </a:solidFill>
              </a:rPr>
              <a:t>Dokumentenverlustkomponente</a:t>
            </a:r>
          </a:p>
          <a:p>
            <a:pPr lvl="1">
              <a:buClr>
                <a:schemeClr val="tx1"/>
              </a:buClr>
              <a:buFont typeface="Wingdings" pitchFamily="2" charset="2"/>
              <a:buChar char="§"/>
              <a:defRPr/>
            </a:pPr>
            <a:r>
              <a:rPr lang="de-DE" sz="2400" dirty="0" smtClean="0">
                <a:solidFill>
                  <a:prstClr val="black"/>
                </a:solidFill>
              </a:rPr>
              <a:t>Betriebsunterbrechungskomponente</a:t>
            </a:r>
          </a:p>
          <a:p>
            <a:pPr lvl="1">
              <a:buClr>
                <a:schemeClr val="tx1"/>
              </a:buClr>
              <a:buFont typeface="Wingdings" pitchFamily="2" charset="2"/>
              <a:buChar char="§"/>
              <a:defRPr/>
            </a:pPr>
            <a:r>
              <a:rPr lang="de-DE" sz="2400" dirty="0" smtClean="0">
                <a:solidFill>
                  <a:prstClr val="black"/>
                </a:solidFill>
              </a:rPr>
              <a:t>Kündigungsfrist 3 Monate</a:t>
            </a:r>
          </a:p>
          <a:p>
            <a:pPr lvl="1">
              <a:buClr>
                <a:schemeClr val="tx1"/>
              </a:buClr>
              <a:buFont typeface="Wingdings" pitchFamily="2" charset="2"/>
              <a:buChar char="§"/>
              <a:defRPr/>
            </a:pPr>
            <a:r>
              <a:rPr lang="de-DE" sz="2400" dirty="0" smtClean="0">
                <a:solidFill>
                  <a:prstClr val="black"/>
                </a:solidFill>
              </a:rPr>
              <a:t>Exklusive (Teil)-Deckungssumme für den Bereich der neuen KVG  	</a:t>
            </a:r>
          </a:p>
          <a:p>
            <a:pPr marL="0" indent="0">
              <a:buFont typeface="Arial" charset="0"/>
              <a:buChar char="•"/>
            </a:pPr>
            <a:endParaRPr lang="de-DE" sz="4400" i="1" dirty="0" smtClean="0"/>
          </a:p>
        </p:txBody>
      </p:sp>
      <p:pic>
        <p:nvPicPr>
          <p:cNvPr id="5" name="Grafik 4" descr="MACNEU2blau.bmp"/>
          <p:cNvPicPr>
            <a:picLocks noChangeAspect="1"/>
          </p:cNvPicPr>
          <p:nvPr/>
        </p:nvPicPr>
        <p:blipFill>
          <a:blip r:embed="rId2" cstate="print"/>
          <a:stretch>
            <a:fillRect/>
          </a:stretch>
        </p:blipFill>
        <p:spPr>
          <a:xfrm>
            <a:off x="7236296" y="188640"/>
            <a:ext cx="683568" cy="227856"/>
          </a:xfrm>
          <a:prstGeom prst="rect">
            <a:avLst/>
          </a:prstGeom>
        </p:spPr>
      </p:pic>
    </p:spTree>
    <p:extLst>
      <p:ext uri="{BB962C8B-B14F-4D97-AF65-F5344CB8AC3E}">
        <p14:creationId xmlns="" xmlns:p14="http://schemas.microsoft.com/office/powerpoint/2010/main" val="28059824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43490" y="476672"/>
            <a:ext cx="7024744" cy="1728192"/>
          </a:xfrm>
        </p:spPr>
        <p:txBody>
          <a:bodyPr>
            <a:normAutofit/>
          </a:bodyPr>
          <a:lstStyle/>
          <a:p>
            <a:r>
              <a:rPr lang="de-DE" dirty="0" smtClean="0"/>
              <a:t>Was wir besser machen: </a:t>
            </a:r>
            <a:br>
              <a:rPr lang="de-DE" dirty="0" smtClean="0"/>
            </a:br>
            <a:r>
              <a:rPr lang="de-DE" sz="2200" dirty="0" smtClean="0"/>
              <a:t>Andere bieten auch AIFM kompatible Deckungen, aber ohne</a:t>
            </a:r>
            <a:endParaRPr lang="de-DE" sz="2200" dirty="0"/>
          </a:p>
        </p:txBody>
      </p:sp>
      <p:sp>
        <p:nvSpPr>
          <p:cNvPr id="3" name="Inhaltsplatzhalter 2"/>
          <p:cNvSpPr>
            <a:spLocks noGrp="1"/>
          </p:cNvSpPr>
          <p:nvPr>
            <p:ph idx="1"/>
          </p:nvPr>
        </p:nvSpPr>
        <p:spPr>
          <a:xfrm>
            <a:off x="1043492" y="1988840"/>
            <a:ext cx="6777317" cy="4248472"/>
          </a:xfrm>
        </p:spPr>
        <p:txBody>
          <a:bodyPr>
            <a:normAutofit fontScale="85000" lnSpcReduction="20000"/>
          </a:bodyPr>
          <a:lstStyle/>
          <a:p>
            <a:pPr marL="0" indent="0">
              <a:buNone/>
            </a:pPr>
            <a:r>
              <a:rPr lang="de-DE" i="1" dirty="0" smtClean="0"/>
              <a:t> </a:t>
            </a:r>
            <a:endParaRPr lang="de-DE" dirty="0" smtClean="0"/>
          </a:p>
          <a:p>
            <a:pPr lvl="1">
              <a:buClr>
                <a:schemeClr val="tx1"/>
              </a:buClr>
              <a:buFont typeface="Wingdings" pitchFamily="2" charset="2"/>
              <a:buChar char="§"/>
              <a:defRPr/>
            </a:pPr>
            <a:r>
              <a:rPr lang="de-DE" sz="2000" dirty="0" smtClean="0">
                <a:solidFill>
                  <a:prstClr val="black"/>
                </a:solidFill>
              </a:rPr>
              <a:t>Deckung von Ansprüchen Fonds gegen Fondsmanager oder Verwahrstelle gegen Fondsmanager</a:t>
            </a:r>
          </a:p>
          <a:p>
            <a:pPr lvl="1">
              <a:buClr>
                <a:schemeClr val="tx1"/>
              </a:buClr>
              <a:buFont typeface="Wingdings" pitchFamily="2" charset="2"/>
              <a:buChar char="§"/>
              <a:defRPr/>
            </a:pPr>
            <a:r>
              <a:rPr lang="de-DE" sz="2000" dirty="0" smtClean="0">
                <a:solidFill>
                  <a:prstClr val="black"/>
                </a:solidFill>
              </a:rPr>
              <a:t>Deckung von Ansprüchen nach öffentlichem Recht (etwa von der Aufsicht)</a:t>
            </a:r>
          </a:p>
          <a:p>
            <a:pPr lvl="1">
              <a:buClr>
                <a:schemeClr val="tx1"/>
              </a:buClr>
              <a:buFont typeface="Wingdings" pitchFamily="2" charset="2"/>
              <a:buChar char="§"/>
              <a:defRPr/>
            </a:pPr>
            <a:r>
              <a:rPr lang="de-DE" sz="2000" dirty="0" smtClean="0">
                <a:solidFill>
                  <a:prstClr val="black"/>
                </a:solidFill>
              </a:rPr>
              <a:t>Deckung für Schadenbehebung auf Anweisung der Aufsicht oder  gem. Zirkular ohne das ein Anleger-Schadenersatzanspruch vorliegt.</a:t>
            </a:r>
          </a:p>
          <a:p>
            <a:pPr lvl="1">
              <a:buClr>
                <a:schemeClr val="tx1"/>
              </a:buClr>
              <a:buFont typeface="Wingdings" pitchFamily="2" charset="2"/>
              <a:buChar char="§"/>
              <a:defRPr/>
            </a:pPr>
            <a:r>
              <a:rPr lang="de-DE" sz="2000" dirty="0" smtClean="0">
                <a:solidFill>
                  <a:prstClr val="black"/>
                </a:solidFill>
              </a:rPr>
              <a:t>Prospekthaftung inkl. von Deckung für Rückabwicklungstatbestände (statt Schadenersatz bei Prospektfehlern)</a:t>
            </a:r>
          </a:p>
          <a:p>
            <a:pPr lvl="1">
              <a:buClr>
                <a:schemeClr val="tx1"/>
              </a:buClr>
              <a:buFont typeface="Wingdings" pitchFamily="2" charset="2"/>
              <a:buChar char="§"/>
              <a:defRPr/>
            </a:pPr>
            <a:r>
              <a:rPr lang="de-DE" sz="2000" dirty="0" smtClean="0">
                <a:solidFill>
                  <a:prstClr val="black"/>
                </a:solidFill>
              </a:rPr>
              <a:t>Deckung für Schäden durch mangelhafte Performance oder  Wertverlust (auch wenn der Pflichtverstoß dafür nicht kausal war)</a:t>
            </a:r>
          </a:p>
          <a:p>
            <a:pPr lvl="1">
              <a:buClr>
                <a:schemeClr val="tx1"/>
              </a:buClr>
              <a:buFont typeface="Wingdings" pitchFamily="2" charset="2"/>
              <a:buChar char="§"/>
              <a:defRPr/>
            </a:pPr>
            <a:r>
              <a:rPr lang="de-DE" sz="2000" dirty="0" smtClean="0">
                <a:solidFill>
                  <a:prstClr val="black"/>
                </a:solidFill>
              </a:rPr>
              <a:t>Deckung von Ansprüchen nach Richterrecht (nur gesetzlich kodifizierte Haftung)</a:t>
            </a:r>
          </a:p>
          <a:p>
            <a:pPr lvl="1">
              <a:buClr>
                <a:schemeClr val="tx1"/>
              </a:buClr>
              <a:buFont typeface="Wingdings" pitchFamily="2" charset="2"/>
              <a:buChar char="§"/>
              <a:defRPr/>
            </a:pPr>
            <a:r>
              <a:rPr lang="de-DE" sz="2000" dirty="0" smtClean="0">
                <a:solidFill>
                  <a:prstClr val="black"/>
                </a:solidFill>
              </a:rPr>
              <a:t>usw.  	</a:t>
            </a:r>
            <a:endParaRPr lang="de-DE" sz="2000" dirty="0">
              <a:solidFill>
                <a:prstClr val="black"/>
              </a:solidFill>
            </a:endParaRPr>
          </a:p>
        </p:txBody>
      </p:sp>
      <p:pic>
        <p:nvPicPr>
          <p:cNvPr id="5" name="Grafik 4" descr="MACNEU2blau.bmp"/>
          <p:cNvPicPr>
            <a:picLocks noChangeAspect="1"/>
          </p:cNvPicPr>
          <p:nvPr/>
        </p:nvPicPr>
        <p:blipFill>
          <a:blip r:embed="rId2" cstate="print"/>
          <a:stretch>
            <a:fillRect/>
          </a:stretch>
        </p:blipFill>
        <p:spPr>
          <a:xfrm>
            <a:off x="7236296" y="188640"/>
            <a:ext cx="683568" cy="227856"/>
          </a:xfrm>
          <a:prstGeom prst="rect">
            <a:avLst/>
          </a:prstGeom>
        </p:spPr>
      </p:pic>
    </p:spTree>
    <p:extLst>
      <p:ext uri="{BB962C8B-B14F-4D97-AF65-F5344CB8AC3E}">
        <p14:creationId xmlns="" xmlns:p14="http://schemas.microsoft.com/office/powerpoint/2010/main" val="28059824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43490" y="476672"/>
            <a:ext cx="7024744" cy="1656184"/>
          </a:xfrm>
        </p:spPr>
        <p:txBody>
          <a:bodyPr>
            <a:normAutofit/>
          </a:bodyPr>
          <a:lstStyle/>
          <a:p>
            <a:r>
              <a:rPr lang="de-DE" sz="2800" dirty="0" smtClean="0"/>
              <a:t>Unsere Lösung  für die </a:t>
            </a:r>
            <a:r>
              <a:rPr lang="de-DE" sz="2800" b="1" dirty="0" smtClean="0"/>
              <a:t>Prospekthaftung </a:t>
            </a:r>
            <a:r>
              <a:rPr lang="de-DE" sz="2800" dirty="0" smtClean="0"/>
              <a:t>und</a:t>
            </a:r>
            <a:r>
              <a:rPr lang="de-DE" sz="2800" b="1" dirty="0" smtClean="0"/>
              <a:t> laufende Fondsverwaltung</a:t>
            </a:r>
            <a:r>
              <a:rPr lang="de-DE" sz="2800" dirty="0" smtClean="0"/>
              <a:t>: =&gt; ALL- RISIKO- VERSICHERUNG</a:t>
            </a:r>
            <a:endParaRPr lang="de-DE" sz="2800" dirty="0"/>
          </a:p>
        </p:txBody>
      </p:sp>
      <p:sp>
        <p:nvSpPr>
          <p:cNvPr id="3" name="Inhaltsplatzhalter 2"/>
          <p:cNvSpPr>
            <a:spLocks noGrp="1"/>
          </p:cNvSpPr>
          <p:nvPr>
            <p:ph idx="1"/>
          </p:nvPr>
        </p:nvSpPr>
        <p:spPr>
          <a:xfrm>
            <a:off x="1043492" y="2132856"/>
            <a:ext cx="6777317" cy="3699773"/>
          </a:xfrm>
        </p:spPr>
        <p:txBody>
          <a:bodyPr>
            <a:normAutofit fontScale="77500" lnSpcReduction="20000"/>
          </a:bodyPr>
          <a:lstStyle/>
          <a:p>
            <a:pPr marL="0" indent="0">
              <a:buNone/>
            </a:pPr>
            <a:r>
              <a:rPr lang="de-DE" i="1" dirty="0" smtClean="0"/>
              <a:t> </a:t>
            </a:r>
            <a:endParaRPr lang="de-DE" dirty="0" smtClean="0"/>
          </a:p>
          <a:p>
            <a:pPr marL="742950" lvl="1" indent="-285750">
              <a:buClr>
                <a:schemeClr val="tx1"/>
              </a:buClr>
              <a:buNone/>
              <a:defRPr/>
            </a:pPr>
            <a:r>
              <a:rPr lang="de-DE" sz="2400" dirty="0" smtClean="0">
                <a:solidFill>
                  <a:prstClr val="black"/>
                </a:solidFill>
              </a:rPr>
              <a:t>Der Versicherer bietet Deckung für den Fall, dass </a:t>
            </a:r>
          </a:p>
          <a:p>
            <a:pPr marL="742950" lvl="1" indent="-285750">
              <a:buClr>
                <a:schemeClr val="tx1"/>
              </a:buClr>
              <a:buFont typeface="Wingdings" pitchFamily="2" charset="2"/>
              <a:buChar char="§"/>
              <a:defRPr/>
            </a:pPr>
            <a:r>
              <a:rPr lang="de-DE" sz="2400" dirty="0" smtClean="0">
                <a:solidFill>
                  <a:prstClr val="black"/>
                </a:solidFill>
              </a:rPr>
              <a:t>Versicherte </a:t>
            </a:r>
            <a:r>
              <a:rPr lang="de-DE" sz="2400" dirty="0" smtClean="0">
                <a:solidFill>
                  <a:prstClr val="black"/>
                </a:solidFill>
              </a:rPr>
              <a:t>(juristische/natürliche) Personen wegen </a:t>
            </a:r>
          </a:p>
          <a:p>
            <a:pPr marL="742950" lvl="1" indent="-285750">
              <a:buClr>
                <a:schemeClr val="tx1"/>
              </a:buClr>
              <a:buFont typeface="Wingdings" pitchFamily="2" charset="2"/>
              <a:buChar char="§"/>
              <a:defRPr/>
            </a:pPr>
            <a:r>
              <a:rPr lang="de-DE" sz="2400" dirty="0" smtClean="0">
                <a:solidFill>
                  <a:prstClr val="black"/>
                </a:solidFill>
              </a:rPr>
              <a:t>einer Pflichtverletzung im Zusammenhang mit Bildung, Kapitalisierung, Abwicklung oder Betreiben von Fonds</a:t>
            </a:r>
          </a:p>
          <a:p>
            <a:pPr marL="742950" lvl="1" indent="-285750">
              <a:buClr>
                <a:schemeClr val="tx1"/>
              </a:buClr>
              <a:buFont typeface="Wingdings" pitchFamily="2" charset="2"/>
              <a:buChar char="§"/>
              <a:defRPr/>
            </a:pPr>
            <a:r>
              <a:rPr lang="de-DE" sz="2400" dirty="0" smtClean="0">
                <a:solidFill>
                  <a:prstClr val="black"/>
                </a:solidFill>
              </a:rPr>
              <a:t>von Investoren oder Vertriebspartnern oder Fonds</a:t>
            </a:r>
          </a:p>
          <a:p>
            <a:pPr marL="742950" lvl="1" indent="-285750">
              <a:buClr>
                <a:schemeClr val="tx1"/>
              </a:buClr>
              <a:buFont typeface="Wingdings" pitchFamily="2" charset="2"/>
              <a:buChar char="§"/>
              <a:defRPr/>
            </a:pPr>
            <a:r>
              <a:rPr lang="de-DE" sz="2400" dirty="0" smtClean="0">
                <a:solidFill>
                  <a:prstClr val="black"/>
                </a:solidFill>
              </a:rPr>
              <a:t>aufgrund von gesetzlichen oder </a:t>
            </a:r>
            <a:r>
              <a:rPr lang="de-DE" sz="2400" dirty="0" err="1" smtClean="0">
                <a:solidFill>
                  <a:prstClr val="black"/>
                </a:solidFill>
              </a:rPr>
              <a:t>richterrechtlichen</a:t>
            </a:r>
            <a:r>
              <a:rPr lang="de-DE" sz="2400" dirty="0" smtClean="0">
                <a:solidFill>
                  <a:prstClr val="black"/>
                </a:solidFill>
              </a:rPr>
              <a:t> Haftpflichtbestimmungen für einen </a:t>
            </a:r>
          </a:p>
          <a:p>
            <a:pPr marL="742950" lvl="1" indent="-285750">
              <a:buClr>
                <a:schemeClr val="tx1"/>
              </a:buClr>
              <a:buFont typeface="Wingdings" pitchFamily="2" charset="2"/>
              <a:buChar char="§"/>
              <a:defRPr/>
            </a:pPr>
            <a:r>
              <a:rPr lang="de-DE" sz="2400" dirty="0" smtClean="0">
                <a:solidFill>
                  <a:prstClr val="black"/>
                </a:solidFill>
              </a:rPr>
              <a:t>Vermögensschaden erstmalig in Anspruch genommen werden (Versicherungsfall). </a:t>
            </a:r>
          </a:p>
          <a:p>
            <a:pPr marL="742950" lvl="1" indent="-285750">
              <a:buClr>
                <a:schemeClr val="tx1"/>
              </a:buClr>
              <a:buFont typeface="Wingdings" pitchFamily="2" charset="2"/>
              <a:buChar char="§"/>
              <a:defRPr/>
            </a:pPr>
            <a:endParaRPr lang="de-DE" sz="2400" dirty="0" smtClean="0">
              <a:solidFill>
                <a:prstClr val="black"/>
              </a:solidFill>
            </a:endParaRPr>
          </a:p>
          <a:p>
            <a:pPr marL="742950" lvl="1" indent="-285750">
              <a:buClr>
                <a:schemeClr val="tx1"/>
              </a:buClr>
              <a:defRPr/>
            </a:pPr>
            <a:r>
              <a:rPr lang="de-DE" sz="2400" dirty="0" smtClean="0">
                <a:solidFill>
                  <a:prstClr val="black"/>
                </a:solidFill>
              </a:rPr>
              <a:t>Soweit … vereinbart sind auch Ansprüche Dritter versichert.</a:t>
            </a:r>
            <a:endParaRPr lang="de-DE" sz="2400" dirty="0">
              <a:solidFill>
                <a:prstClr val="black"/>
              </a:solidFill>
            </a:endParaRPr>
          </a:p>
        </p:txBody>
      </p:sp>
      <p:pic>
        <p:nvPicPr>
          <p:cNvPr id="5" name="Grafik 4" descr="MACNEU2blau.bmp"/>
          <p:cNvPicPr>
            <a:picLocks noChangeAspect="1"/>
          </p:cNvPicPr>
          <p:nvPr/>
        </p:nvPicPr>
        <p:blipFill>
          <a:blip r:embed="rId2" cstate="print"/>
          <a:stretch>
            <a:fillRect/>
          </a:stretch>
        </p:blipFill>
        <p:spPr>
          <a:xfrm>
            <a:off x="7308304" y="188640"/>
            <a:ext cx="683568" cy="227856"/>
          </a:xfrm>
          <a:prstGeom prst="rect">
            <a:avLst/>
          </a:prstGeom>
        </p:spPr>
      </p:pic>
    </p:spTree>
    <p:extLst>
      <p:ext uri="{BB962C8B-B14F-4D97-AF65-F5344CB8AC3E}">
        <p14:creationId xmlns="" xmlns:p14="http://schemas.microsoft.com/office/powerpoint/2010/main" val="28059824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43490" y="692696"/>
            <a:ext cx="7024744" cy="1368152"/>
          </a:xfrm>
        </p:spPr>
        <p:txBody>
          <a:bodyPr>
            <a:normAutofit fontScale="90000"/>
          </a:bodyPr>
          <a:lstStyle/>
          <a:p>
            <a:r>
              <a:rPr lang="de-DE" dirty="0" smtClean="0"/>
              <a:t>Haftung für </a:t>
            </a:r>
            <a:r>
              <a:rPr lang="de-DE" dirty="0" smtClean="0"/>
              <a:t>Unternehmensleiter, </a:t>
            </a:r>
            <a:r>
              <a:rPr lang="de-DE" dirty="0" smtClean="0"/>
              <a:t>Aufsichtsräte </a:t>
            </a:r>
            <a:r>
              <a:rPr lang="de-DE" dirty="0" smtClean="0"/>
              <a:t>und Beiräte (D&amp;O</a:t>
            </a:r>
            <a:r>
              <a:rPr lang="de-DE" dirty="0" smtClean="0"/>
              <a:t>)</a:t>
            </a:r>
            <a:endParaRPr lang="de-DE" dirty="0"/>
          </a:p>
        </p:txBody>
      </p:sp>
      <p:sp>
        <p:nvSpPr>
          <p:cNvPr id="3" name="Inhaltsplatzhalter 2"/>
          <p:cNvSpPr>
            <a:spLocks noGrp="1"/>
          </p:cNvSpPr>
          <p:nvPr>
            <p:ph idx="1"/>
          </p:nvPr>
        </p:nvSpPr>
        <p:spPr>
          <a:xfrm>
            <a:off x="1043492" y="2204864"/>
            <a:ext cx="6777317" cy="3627765"/>
          </a:xfrm>
        </p:spPr>
        <p:txBody>
          <a:bodyPr>
            <a:noAutofit/>
          </a:bodyPr>
          <a:lstStyle/>
          <a:p>
            <a:pPr fontAlgn="auto">
              <a:spcBef>
                <a:spcPts val="0"/>
              </a:spcBef>
              <a:spcAft>
                <a:spcPts val="0"/>
              </a:spcAft>
              <a:defRPr/>
            </a:pPr>
            <a:r>
              <a:rPr lang="de-DE" sz="2000" dirty="0" smtClean="0">
                <a:solidFill>
                  <a:schemeClr val="tx1"/>
                </a:solidFill>
              </a:rPr>
              <a:t>Geschäftsführer, Vorstände oder Aufsichtsräte sind Ihren Unternehmen zum Management mit der Sorgfalt eines ordentlichen Kaufmanns verpflichtet</a:t>
            </a:r>
            <a:r>
              <a:rPr lang="de-DE" sz="2000" dirty="0" smtClean="0">
                <a:solidFill>
                  <a:schemeClr val="tx1"/>
                </a:solidFill>
              </a:rPr>
              <a:t>.</a:t>
            </a:r>
          </a:p>
          <a:p>
            <a:pPr fontAlgn="auto">
              <a:spcBef>
                <a:spcPts val="0"/>
              </a:spcBef>
              <a:spcAft>
                <a:spcPts val="0"/>
              </a:spcAft>
              <a:defRPr/>
            </a:pPr>
            <a:r>
              <a:rPr lang="de-DE" sz="2000" dirty="0" smtClean="0">
                <a:solidFill>
                  <a:schemeClr val="tx1"/>
                </a:solidFill>
              </a:rPr>
              <a:t>Bei Beiräten von Fonds gilt </a:t>
            </a:r>
            <a:r>
              <a:rPr lang="de-DE" sz="2000" dirty="0" err="1" smtClean="0">
                <a:solidFill>
                  <a:schemeClr val="tx1"/>
                </a:solidFill>
              </a:rPr>
              <a:t>richterrechtlich</a:t>
            </a:r>
            <a:r>
              <a:rPr lang="de-DE" sz="2000" dirty="0" smtClean="0">
                <a:solidFill>
                  <a:schemeClr val="tx1"/>
                </a:solidFill>
              </a:rPr>
              <a:t>  die Haftung der Aufsichtsräte  § 116 AktG) analog.</a:t>
            </a:r>
            <a:r>
              <a:rPr lang="de-DE" sz="2000" dirty="0" smtClean="0">
                <a:solidFill>
                  <a:schemeClr val="tx1"/>
                </a:solidFill>
              </a:rPr>
              <a:t> Die Versicherung nur ihrer gesetzlichen Haftung ist daher unzulänglich.</a:t>
            </a:r>
          </a:p>
          <a:p>
            <a:pPr fontAlgn="auto">
              <a:spcBef>
                <a:spcPts val="0"/>
              </a:spcBef>
              <a:spcAft>
                <a:spcPts val="0"/>
              </a:spcAft>
              <a:defRPr/>
            </a:pPr>
            <a:r>
              <a:rPr lang="de-DE" sz="2000" dirty="0" smtClean="0">
                <a:solidFill>
                  <a:schemeClr val="tx1"/>
                </a:solidFill>
              </a:rPr>
              <a:t>Inanspruchnahmen </a:t>
            </a:r>
            <a:r>
              <a:rPr lang="de-DE" sz="2000" dirty="0" smtClean="0">
                <a:solidFill>
                  <a:schemeClr val="tx1"/>
                </a:solidFill>
              </a:rPr>
              <a:t>erfolgen von nicht zum Management gehörenden Anteilseignern, Aufsichtsrat (der bei Untätigkeit selbst haften müsste) </a:t>
            </a:r>
            <a:r>
              <a:rPr lang="de-DE" sz="2000" dirty="0" smtClean="0">
                <a:solidFill>
                  <a:schemeClr val="tx1"/>
                </a:solidFill>
              </a:rPr>
              <a:t>.</a:t>
            </a:r>
          </a:p>
          <a:p>
            <a:pPr fontAlgn="auto">
              <a:spcBef>
                <a:spcPts val="0"/>
              </a:spcBef>
              <a:spcAft>
                <a:spcPts val="0"/>
              </a:spcAft>
              <a:defRPr/>
            </a:pPr>
            <a:r>
              <a:rPr lang="de-DE" sz="2000" dirty="0" smtClean="0">
                <a:solidFill>
                  <a:schemeClr val="tx1"/>
                </a:solidFill>
              </a:rPr>
              <a:t>Bei Schiffsfonds erfolgen immer Haftungsprüfungen und in fast der Hälfte der Fälle Inanspruchnahmen.</a:t>
            </a:r>
          </a:p>
          <a:p>
            <a:pPr>
              <a:spcBef>
                <a:spcPts val="0"/>
              </a:spcBef>
              <a:defRPr/>
            </a:pPr>
            <a:r>
              <a:rPr lang="de-DE" sz="2000" dirty="0" smtClean="0">
                <a:solidFill>
                  <a:schemeClr val="tx1"/>
                </a:solidFill>
              </a:rPr>
              <a:t>Auch geschäftsführende Kommanditisten haften.</a:t>
            </a:r>
            <a:endParaRPr lang="de-DE" sz="2000" dirty="0" smtClean="0">
              <a:solidFill>
                <a:schemeClr val="tx1"/>
              </a:solidFill>
            </a:endParaRPr>
          </a:p>
          <a:p>
            <a:pPr fontAlgn="auto">
              <a:spcBef>
                <a:spcPts val="0"/>
              </a:spcBef>
              <a:spcAft>
                <a:spcPts val="0"/>
              </a:spcAft>
              <a:defRPr/>
            </a:pPr>
            <a:endParaRPr lang="de-DE" sz="1800" dirty="0">
              <a:solidFill>
                <a:schemeClr val="tx1"/>
              </a:solidFill>
            </a:endParaRPr>
          </a:p>
        </p:txBody>
      </p:sp>
      <p:pic>
        <p:nvPicPr>
          <p:cNvPr id="5" name="Grafik 4" descr="MACNEU2blau.bmp"/>
          <p:cNvPicPr>
            <a:picLocks noChangeAspect="1"/>
          </p:cNvPicPr>
          <p:nvPr/>
        </p:nvPicPr>
        <p:blipFill>
          <a:blip r:embed="rId2" cstate="print"/>
          <a:stretch>
            <a:fillRect/>
          </a:stretch>
        </p:blipFill>
        <p:spPr>
          <a:xfrm>
            <a:off x="7236296" y="188640"/>
            <a:ext cx="683568" cy="227856"/>
          </a:xfrm>
          <a:prstGeom prst="rect">
            <a:avLst/>
          </a:prstGeom>
        </p:spPr>
      </p:pic>
    </p:spTree>
    <p:extLst>
      <p:ext uri="{BB962C8B-B14F-4D97-AF65-F5344CB8AC3E}">
        <p14:creationId xmlns="" xmlns:p14="http://schemas.microsoft.com/office/powerpoint/2010/main" val="28059824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Okeanos">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Papi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2308</Words>
  <Application>Microsoft Office PowerPoint</Application>
  <PresentationFormat>Bildschirmpräsentation (4:3)</PresentationFormat>
  <Paragraphs>377</Paragraphs>
  <Slides>31</Slides>
  <Notes>1</Notes>
  <HiddenSlides>0</HiddenSlides>
  <MMClips>0</MMClips>
  <ScaleCrop>false</ScaleCrop>
  <HeadingPairs>
    <vt:vector size="4" baseType="variant">
      <vt:variant>
        <vt:lpstr>Design</vt:lpstr>
      </vt:variant>
      <vt:variant>
        <vt:i4>1</vt:i4>
      </vt:variant>
      <vt:variant>
        <vt:lpstr>Folientitel</vt:lpstr>
      </vt:variant>
      <vt:variant>
        <vt:i4>31</vt:i4>
      </vt:variant>
    </vt:vector>
  </HeadingPairs>
  <TitlesOfParts>
    <vt:vector size="32" baseType="lpstr">
      <vt:lpstr>Austin</vt:lpstr>
      <vt:lpstr>Deckungsumfang der M-A-C Deckung</vt:lpstr>
      <vt:lpstr>Über MAC</vt:lpstr>
      <vt:lpstr>Deckungsumfang</vt:lpstr>
      <vt:lpstr>Prospekthaftung (keine Pflichtvers. nach AIFMD/Level2)</vt:lpstr>
      <vt:lpstr>Laufende Fondsverwaltung</vt:lpstr>
      <vt:lpstr>Als KVG brauchen sie </vt:lpstr>
      <vt:lpstr>Was wir besser machen:  Andere bieten auch AIFM kompatible Deckungen, aber ohne</vt:lpstr>
      <vt:lpstr>Unsere Lösung  für die Prospekthaftung und laufende Fondsverwaltung: =&gt; ALL- RISIKO- VERSICHERUNG</vt:lpstr>
      <vt:lpstr>Haftung für Unternehmensleiter, Aufsichtsräte und Beiräte (D&amp;O)</vt:lpstr>
      <vt:lpstr>Unsere Lösung für D&amp;O &amp; leitende Angestellte &amp; Beiräte=&gt; ALL- RISIKO- VERSICHERUNG</vt:lpstr>
      <vt:lpstr>Vorsatztaten und Dokumentenverlust  </vt:lpstr>
      <vt:lpstr>Unsere Lösung: Der Versicherer ersetzt unter anderem unmittelbare Schäden entstanden durch:</vt:lpstr>
      <vt:lpstr>Wer ist versichert?</vt:lpstr>
      <vt:lpstr>Geltungsbereich</vt:lpstr>
      <vt:lpstr>Wesentliche Ausnahmen von der ALL-RISIKO-DECKUNG  (D&amp;O/ Prospekthaftung/ Fondsverwaltung)</vt:lpstr>
      <vt:lpstr>Folie 16</vt:lpstr>
      <vt:lpstr>Folie 17</vt:lpstr>
      <vt:lpstr>Folie 18</vt:lpstr>
      <vt:lpstr>Folie 19</vt:lpstr>
      <vt:lpstr>Folie 20</vt:lpstr>
      <vt:lpstr>Folie 21</vt:lpstr>
      <vt:lpstr>Folie 22</vt:lpstr>
      <vt:lpstr>Rechtsgrundlagen  </vt:lpstr>
      <vt:lpstr>Folie 24</vt:lpstr>
      <vt:lpstr>Folie 25</vt:lpstr>
      <vt:lpstr>Folie 26</vt:lpstr>
      <vt:lpstr>Folie 27</vt:lpstr>
      <vt:lpstr>Folie 28</vt:lpstr>
      <vt:lpstr>Folie 29</vt:lpstr>
      <vt:lpstr>Folie 30</vt:lpstr>
      <vt:lpstr>Folie 31</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Pflichtversicherung für Fondsmanager?</dc:title>
  <dc:creator>Schaaff, Harald</dc:creator>
  <cp:lastModifiedBy>schaaff</cp:lastModifiedBy>
  <cp:revision>1372</cp:revision>
  <dcterms:created xsi:type="dcterms:W3CDTF">2013-05-31T19:57:40Z</dcterms:created>
  <dcterms:modified xsi:type="dcterms:W3CDTF">2016-01-04T19:29:11Z</dcterms:modified>
</cp:coreProperties>
</file>